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471" r:id="rId5"/>
    <p:sldId id="470" r:id="rId6"/>
    <p:sldId id="472" r:id="rId7"/>
    <p:sldId id="473" r:id="rId8"/>
    <p:sldId id="474" r:id="rId9"/>
    <p:sldId id="475" r:id="rId10"/>
    <p:sldId id="269" r:id="rId11"/>
    <p:sldId id="270" r:id="rId12"/>
    <p:sldId id="271" r:id="rId13"/>
    <p:sldId id="273" r:id="rId14"/>
    <p:sldId id="274" r:id="rId15"/>
    <p:sldId id="275" r:id="rId16"/>
    <p:sldId id="258" r:id="rId17"/>
    <p:sldId id="476" r:id="rId18"/>
    <p:sldId id="259" r:id="rId19"/>
    <p:sldId id="260" r:id="rId20"/>
    <p:sldId id="261" r:id="rId21"/>
    <p:sldId id="262" r:id="rId22"/>
    <p:sldId id="263" r:id="rId23"/>
    <p:sldId id="265"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6699" autoAdjust="0"/>
  </p:normalViewPr>
  <p:slideViewPr>
    <p:cSldViewPr snapToGrid="0">
      <p:cViewPr varScale="1">
        <p:scale>
          <a:sx n="109" d="100"/>
          <a:sy n="109" d="100"/>
        </p:scale>
        <p:origin x="55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50EAD-3349-4FEB-9516-329261269FA7}" type="datetimeFigureOut">
              <a:rPr lang="en-GB" smtClean="0"/>
              <a:t>01/03/2025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108D8-35B7-4F1A-B8E3-C6BA6892FDB9}" type="slidenum">
              <a:rPr lang="en-GB" smtClean="0"/>
              <a:t>‹#›</a:t>
            </a:fld>
            <a:endParaRPr lang="en-GB"/>
          </a:p>
        </p:txBody>
      </p:sp>
    </p:spTree>
    <p:extLst>
      <p:ext uri="{BB962C8B-B14F-4D97-AF65-F5344CB8AC3E}">
        <p14:creationId xmlns:p14="http://schemas.microsoft.com/office/powerpoint/2010/main" val="267200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D934-B172-4A57-A5CF-AB2493A9E1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09D950-47A5-4D35-AC7F-425892FC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244CE-E298-4C50-A7C3-CA3D1050AF16}"/>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07E4B82C-DCA7-4B0B-96BF-3D75849E8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47721-0273-49D8-9B55-F7837AEF9EED}"/>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260395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0898-65AD-431C-8F57-A35BA17DA8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5FF1D-CA8D-4758-AE92-85F81ED5E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4610E-90A0-4FBA-9137-BACC7DDF9EFD}"/>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251A2EB3-99DB-427F-8CF5-2E47DC241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F0D97-D3ED-4142-88D2-2F7EC595659A}"/>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182375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C2123-29DB-408D-9003-E48D27A8FA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20470-A5AE-46B2-8940-83B7B26041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9EACD-BAC1-47E5-BC75-1FAECC9B5AD8}"/>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67189567-A68F-467B-A1F7-8681F2364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23CC8D-B8B0-4FC9-B84C-0173A88CC33C}"/>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44887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5627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7084219" y="2062758"/>
            <a:ext cx="3738138" cy="3732609"/>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738188" y="1946672"/>
            <a:ext cx="5143500" cy="4018359"/>
          </a:xfrm>
          <a:prstGeom prst="rect">
            <a:avLst/>
          </a:prstGeom>
        </p:spPr>
        <p:txBody>
          <a:bodyPr/>
          <a:lstStyle>
            <a:lvl1pPr marL="241093" indent="-241093">
              <a:spcBef>
                <a:spcPts val="1969"/>
              </a:spcBef>
              <a:buBlip>
                <a:blip r:embed="rId2"/>
              </a:buBlip>
              <a:defRPr sz="2109"/>
            </a:lvl1pPr>
            <a:lvl2pPr marL="482186" indent="-241093">
              <a:spcBef>
                <a:spcPts val="1969"/>
              </a:spcBef>
              <a:buBlip>
                <a:blip r:embed="rId2"/>
              </a:buBlip>
              <a:defRPr sz="2109"/>
            </a:lvl2pPr>
            <a:lvl3pPr marL="723279" indent="-241093">
              <a:spcBef>
                <a:spcPts val="1969"/>
              </a:spcBef>
              <a:buBlip>
                <a:blip r:embed="rId2"/>
              </a:buBlip>
              <a:defRPr sz="2109"/>
            </a:lvl3pPr>
            <a:lvl4pPr marL="964372" indent="-241093">
              <a:spcBef>
                <a:spcPts val="1969"/>
              </a:spcBef>
              <a:buBlip>
                <a:blip r:embed="rId2"/>
              </a:buBlip>
              <a:defRPr sz="2109"/>
            </a:lvl4pPr>
            <a:lvl5pPr marL="1205465" indent="-241093">
              <a:spcBef>
                <a:spcPts val="1969"/>
              </a:spcBef>
              <a:buBlip>
                <a:blip r:embed="rId2"/>
              </a:buBlip>
              <a:defRPr sz="210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40409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40184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26D0-71C2-4DB4-B3AF-231BD3B9D4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10D3D6-263C-4296-B865-7FC221404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DEAEB9-FDD3-4C4D-A1F6-77726F5140B3}"/>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813FEBAE-C565-45CB-BB78-F75AEA52A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6AE42-851F-4880-B9A7-0E69A5211319}"/>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228730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3809-F92A-41DC-BFB4-3F2851AE0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5474A6-3C0A-4793-A3A6-457CE7EE5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C8EFA7-169F-4F76-BF8A-75824D0890F3}"/>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48CC9168-BA93-48A0-A251-D7504811B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579CA-1C57-4903-8F20-037874CC89A8}"/>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413656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99A5-5241-4137-8478-2C9F9EC89A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F0293C-1AAC-4E47-AB08-FC4A3170A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F62391-81D5-4F7E-99AC-9E19DC73FE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18F22-AEB4-4E74-9F4C-9F366EE14327}"/>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6" name="Footer Placeholder 5">
            <a:extLst>
              <a:ext uri="{FF2B5EF4-FFF2-40B4-BE49-F238E27FC236}">
                <a16:creationId xmlns:a16="http://schemas.microsoft.com/office/drawing/2014/main" id="{A0D6FF15-C029-4117-B628-E20155262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D71554-ABE1-4091-A0ED-57E211F7AB5D}"/>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161949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FD81-D230-44D5-AB15-D0DC278F93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C983B-97FD-4CAC-B976-FA5944EF8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C78ED1-F9E4-447F-A356-1BD6C72F04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23522E-7B7C-4360-A3C2-EEA091DCF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C3EF0-6688-4CA1-BBCE-621813E37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E3DC23-96B0-405E-9195-2C49AC843EE0}"/>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8" name="Footer Placeholder 7">
            <a:extLst>
              <a:ext uri="{FF2B5EF4-FFF2-40B4-BE49-F238E27FC236}">
                <a16:creationId xmlns:a16="http://schemas.microsoft.com/office/drawing/2014/main" id="{46EAD0AE-3472-4C4E-BD00-E5AEE7462D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87364-1461-41AA-B80D-B9011BBEDD49}"/>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184012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BB33-C3FC-4F1D-BA39-523F050AD3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C2F610-2306-47BD-A52A-AF0C5261A503}"/>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4" name="Footer Placeholder 3">
            <a:extLst>
              <a:ext uri="{FF2B5EF4-FFF2-40B4-BE49-F238E27FC236}">
                <a16:creationId xmlns:a16="http://schemas.microsoft.com/office/drawing/2014/main" id="{8318A44B-8E72-4BA7-9F7E-6B010C6F40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04B5A5-2BFA-4F43-80CA-752FA856F9DB}"/>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306380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CE30C-26B2-49D1-B4C5-E764402E32FC}"/>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3" name="Footer Placeholder 2">
            <a:extLst>
              <a:ext uri="{FF2B5EF4-FFF2-40B4-BE49-F238E27FC236}">
                <a16:creationId xmlns:a16="http://schemas.microsoft.com/office/drawing/2014/main" id="{BEEBE55C-1632-4377-A046-82417612BC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917B6E-E593-4888-865A-B86131A81348}"/>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39869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81A-459D-45D0-8945-A5B74F699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A85F3B-1D5A-4007-963D-8147207AC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EC0CFF-CB53-46A6-A164-BC698CA50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8D990-1334-4785-93EF-AE288C4FF829}"/>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6" name="Footer Placeholder 5">
            <a:extLst>
              <a:ext uri="{FF2B5EF4-FFF2-40B4-BE49-F238E27FC236}">
                <a16:creationId xmlns:a16="http://schemas.microsoft.com/office/drawing/2014/main" id="{8F16D85D-864D-495C-BC26-F2BF491EC0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61F46E-5FCB-43CB-B102-F656735B234F}"/>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116636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AAB9-329C-4D76-996A-8C5AB03C0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BE6927-597E-492B-BAB1-35918A7D4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0C5290-3305-42DA-B9E0-4C1E12555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64D42-86AE-4B64-B70E-9A877BBBA0D3}"/>
              </a:ext>
            </a:extLst>
          </p:cNvPr>
          <p:cNvSpPr>
            <a:spLocks noGrp="1"/>
          </p:cNvSpPr>
          <p:nvPr>
            <p:ph type="dt" sz="half" idx="10"/>
          </p:nvPr>
        </p:nvSpPr>
        <p:spPr/>
        <p:txBody>
          <a:bodyPr/>
          <a:lstStyle/>
          <a:p>
            <a:fld id="{9BB35417-F5C9-447C-8A1C-188F2A05CE23}" type="datetimeFigureOut">
              <a:rPr lang="en-GB" smtClean="0"/>
              <a:t>01/03/2025</a:t>
            </a:fld>
            <a:endParaRPr lang="en-GB"/>
          </a:p>
        </p:txBody>
      </p:sp>
      <p:sp>
        <p:nvSpPr>
          <p:cNvPr id="6" name="Footer Placeholder 5">
            <a:extLst>
              <a:ext uri="{FF2B5EF4-FFF2-40B4-BE49-F238E27FC236}">
                <a16:creationId xmlns:a16="http://schemas.microsoft.com/office/drawing/2014/main" id="{193C6937-CC04-4892-B67A-E046EA2B7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32EAE-EA80-4C84-8156-7630208D289C}"/>
              </a:ext>
            </a:extLst>
          </p:cNvPr>
          <p:cNvSpPr>
            <a:spLocks noGrp="1"/>
          </p:cNvSpPr>
          <p:nvPr>
            <p:ph type="sldNum" sz="quarter" idx="12"/>
          </p:nvPr>
        </p:nvSpPr>
        <p:spPr/>
        <p:txBody>
          <a:bodyPr/>
          <a:lstStyle/>
          <a:p>
            <a:fld id="{626C8AAC-9CE5-4413-8E94-DE74347EE824}" type="slidenum">
              <a:rPr lang="en-GB" smtClean="0"/>
              <a:t>‹#›</a:t>
            </a:fld>
            <a:endParaRPr lang="en-GB"/>
          </a:p>
        </p:txBody>
      </p:sp>
    </p:spTree>
    <p:extLst>
      <p:ext uri="{BB962C8B-B14F-4D97-AF65-F5344CB8AC3E}">
        <p14:creationId xmlns:p14="http://schemas.microsoft.com/office/powerpoint/2010/main" val="343756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A95D-DEE8-4B7F-BA9C-E4464217B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5016E3-7E7C-4723-B584-073766A56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432F0-92E9-4742-B5E8-6B440F1E9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35417-F5C9-447C-8A1C-188F2A05CE23}" type="datetimeFigureOut">
              <a:rPr lang="en-GB" smtClean="0"/>
              <a:t>01/03/2025</a:t>
            </a:fld>
            <a:endParaRPr lang="en-GB"/>
          </a:p>
        </p:txBody>
      </p:sp>
      <p:sp>
        <p:nvSpPr>
          <p:cNvPr id="5" name="Footer Placeholder 4">
            <a:extLst>
              <a:ext uri="{FF2B5EF4-FFF2-40B4-BE49-F238E27FC236}">
                <a16:creationId xmlns:a16="http://schemas.microsoft.com/office/drawing/2014/main" id="{EA9B885E-9F3F-4611-982C-C0531D6D5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FA2723-5876-4F5D-947B-C7F5E0D63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C8AAC-9CE5-4413-8E94-DE74347EE824}" type="slidenum">
              <a:rPr lang="en-GB" smtClean="0"/>
              <a:t>‹#›</a:t>
            </a:fld>
            <a:endParaRPr lang="en-GB"/>
          </a:p>
        </p:txBody>
      </p:sp>
    </p:spTree>
    <p:extLst>
      <p:ext uri="{BB962C8B-B14F-4D97-AF65-F5344CB8AC3E}">
        <p14:creationId xmlns:p14="http://schemas.microsoft.com/office/powerpoint/2010/main" val="3619365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C84C-8226-4619-8C84-07CDE6C81945}"/>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1D636FE-CBA3-412E-9304-51C8F1800EB2}"/>
              </a:ext>
            </a:extLst>
          </p:cNvPr>
          <p:cNvSpPr>
            <a:spLocks noGrp="1"/>
          </p:cNvSpPr>
          <p:nvPr>
            <p:ph type="subTitle" idx="1"/>
          </p:nvPr>
        </p:nvSpPr>
        <p:spPr>
          <a:xfrm>
            <a:off x="1524000" y="1122363"/>
            <a:ext cx="9144000" cy="5127607"/>
          </a:xfrm>
        </p:spPr>
        <p:txBody>
          <a:bodyPr>
            <a:normAutofit lnSpcReduction="10000"/>
          </a:bodyPr>
          <a:lstStyle/>
          <a:p>
            <a:pPr>
              <a:lnSpc>
                <a:spcPct val="110000"/>
              </a:lnSpc>
              <a:spcBef>
                <a:spcPts val="0"/>
              </a:spcBef>
            </a:pPr>
            <a:r>
              <a:rPr lang="en-GB" b="1" i="0" dirty="0">
                <a:solidFill>
                  <a:srgbClr val="222222"/>
                </a:solidFill>
                <a:effectLst/>
                <a:latin typeface="Arial" panose="020B0604020202020204" pitchFamily="34" charset="0"/>
              </a:rPr>
              <a:t>The Current </a:t>
            </a:r>
            <a:r>
              <a:rPr lang="en-GB" b="1" dirty="0">
                <a:solidFill>
                  <a:srgbClr val="222222"/>
                </a:solidFill>
                <a:latin typeface="Arial" panose="020B0604020202020204" pitchFamily="34" charset="0"/>
              </a:rPr>
              <a:t>S</a:t>
            </a:r>
            <a:r>
              <a:rPr lang="en-GB" b="1" i="0" dirty="0">
                <a:solidFill>
                  <a:srgbClr val="222222"/>
                </a:solidFill>
                <a:effectLst/>
                <a:latin typeface="Arial" panose="020B0604020202020204" pitchFamily="34" charset="0"/>
              </a:rPr>
              <a:t>ituation </a:t>
            </a:r>
            <a:r>
              <a:rPr lang="en-GB" b="1" dirty="0">
                <a:solidFill>
                  <a:srgbClr val="222222"/>
                </a:solidFill>
                <a:latin typeface="Arial" panose="020B0604020202020204" pitchFamily="34" charset="0"/>
              </a:rPr>
              <a:t>R</a:t>
            </a:r>
            <a:r>
              <a:rPr lang="en-GB" b="1" i="0" dirty="0">
                <a:solidFill>
                  <a:srgbClr val="222222"/>
                </a:solidFill>
                <a:effectLst/>
                <a:latin typeface="Arial" panose="020B0604020202020204" pitchFamily="34" charset="0"/>
              </a:rPr>
              <a:t>egarding the Definition and Assessment of Dyslexia and/or Dyscalculia</a:t>
            </a:r>
          </a:p>
          <a:p>
            <a:endParaRPr lang="en-GB" b="1" dirty="0">
              <a:solidFill>
                <a:srgbClr val="222222"/>
              </a:solidFill>
              <a:latin typeface="Arial" panose="020B0604020202020204" pitchFamily="34" charset="0"/>
            </a:endParaRPr>
          </a:p>
          <a:p>
            <a:r>
              <a:rPr lang="en-GB" b="1" dirty="0">
                <a:solidFill>
                  <a:srgbClr val="222222"/>
                </a:solidFill>
                <a:latin typeface="Arial" panose="020B0604020202020204" pitchFamily="34" charset="0"/>
              </a:rPr>
              <a:t>The Malta Report</a:t>
            </a:r>
          </a:p>
          <a:p>
            <a:endParaRPr lang="en-GB" b="1" dirty="0">
              <a:solidFill>
                <a:srgbClr val="222222"/>
              </a:solidFill>
              <a:latin typeface="Arial" panose="020B0604020202020204" pitchFamily="34" charset="0"/>
            </a:endParaRPr>
          </a:p>
          <a:p>
            <a:pPr algn="r"/>
            <a:endParaRPr lang="en-GB" b="1" dirty="0">
              <a:solidFill>
                <a:srgbClr val="222222"/>
              </a:solidFill>
              <a:latin typeface="Arial" panose="020B0604020202020204" pitchFamily="34" charset="0"/>
            </a:endParaRPr>
          </a:p>
          <a:p>
            <a:pPr algn="r"/>
            <a:endParaRPr lang="en-GB" b="1" dirty="0">
              <a:solidFill>
                <a:srgbClr val="222222"/>
              </a:solidFill>
              <a:latin typeface="Arial" panose="020B0604020202020204" pitchFamily="34" charset="0"/>
            </a:endParaRPr>
          </a:p>
          <a:p>
            <a:pPr algn="r"/>
            <a:endParaRPr lang="en-GB" b="1" dirty="0">
              <a:solidFill>
                <a:srgbClr val="222222"/>
              </a:solidFill>
              <a:latin typeface="Arial" panose="020B0604020202020204" pitchFamily="34" charset="0"/>
            </a:endParaRPr>
          </a:p>
          <a:p>
            <a:pPr algn="r"/>
            <a:r>
              <a:rPr lang="en-GB" dirty="0"/>
              <a:t>Ruth Falzon, Claudia Farrugia, Carmen Muscat</a:t>
            </a:r>
          </a:p>
          <a:p>
            <a:pPr algn="r"/>
            <a:r>
              <a:rPr lang="en-GB" dirty="0"/>
              <a:t>MDA Executive Council Members</a:t>
            </a:r>
          </a:p>
          <a:p>
            <a:pPr algn="r"/>
            <a:r>
              <a:rPr lang="en-GB" dirty="0"/>
              <a:t>June 2025</a:t>
            </a:r>
          </a:p>
          <a:p>
            <a:pPr algn="r"/>
            <a:r>
              <a:rPr lang="en-GB" dirty="0"/>
              <a:t>Vienna, EDA Summer Seminar</a:t>
            </a:r>
          </a:p>
        </p:txBody>
      </p:sp>
      <p:pic>
        <p:nvPicPr>
          <p:cNvPr id="4" name="officeArt object" descr="Picture 1">
            <a:extLst>
              <a:ext uri="{FF2B5EF4-FFF2-40B4-BE49-F238E27FC236}">
                <a16:creationId xmlns:a16="http://schemas.microsoft.com/office/drawing/2014/main" id="{C5ED7670-4AFC-4D92-B6BE-1B0628EFFFE9}"/>
              </a:ext>
            </a:extLst>
          </p:cNvPr>
          <p:cNvPicPr/>
          <p:nvPr/>
        </p:nvPicPr>
        <p:blipFill>
          <a:blip r:embed="rId2"/>
          <a:stretch>
            <a:fillRect/>
          </a:stretch>
        </p:blipFill>
        <p:spPr>
          <a:xfrm>
            <a:off x="5076089" y="2814576"/>
            <a:ext cx="2389939" cy="1587741"/>
          </a:xfrm>
          <a:prstGeom prst="rect">
            <a:avLst/>
          </a:prstGeom>
          <a:ln w="12700" cap="flat">
            <a:noFill/>
            <a:miter lim="400000"/>
          </a:ln>
          <a:effectLst/>
        </p:spPr>
      </p:pic>
    </p:spTree>
    <p:extLst>
      <p:ext uri="{BB962C8B-B14F-4D97-AF65-F5344CB8AC3E}">
        <p14:creationId xmlns:p14="http://schemas.microsoft.com/office/powerpoint/2010/main" val="259175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838200" y="365125"/>
            <a:ext cx="10515600" cy="926347"/>
          </a:xfrm>
          <a:prstGeom prst="rect">
            <a:avLst/>
          </a:prstGeom>
        </p:spPr>
        <p:txBody>
          <a:bodyPr>
            <a:normAutofit/>
          </a:bodyPr>
          <a:lstStyle/>
          <a:p>
            <a:r>
              <a:rPr lang="en-GB" b="1" dirty="0">
                <a:latin typeface="+mn-lt"/>
              </a:rPr>
              <a:t>S</a:t>
            </a:r>
            <a:r>
              <a:rPr b="1" dirty="0" err="1">
                <a:latin typeface="+mn-lt"/>
              </a:rPr>
              <a:t>tructure</a:t>
            </a:r>
            <a:r>
              <a:rPr b="1" dirty="0">
                <a:latin typeface="+mn-lt"/>
              </a:rPr>
              <a:t> of the Maltese </a:t>
            </a:r>
            <a:r>
              <a:rPr lang="en-GB" b="1" dirty="0">
                <a:latin typeface="+mn-lt"/>
              </a:rPr>
              <a:t>E</a:t>
            </a:r>
            <a:r>
              <a:rPr b="1" dirty="0" err="1">
                <a:latin typeface="+mn-lt"/>
              </a:rPr>
              <a:t>ducational</a:t>
            </a:r>
            <a:r>
              <a:rPr b="1" dirty="0">
                <a:latin typeface="+mn-lt"/>
              </a:rPr>
              <a:t> </a:t>
            </a:r>
            <a:r>
              <a:rPr lang="en-GB" b="1" dirty="0">
                <a:latin typeface="+mn-lt"/>
              </a:rPr>
              <a:t>S</a:t>
            </a:r>
            <a:r>
              <a:rPr b="1" dirty="0" err="1">
                <a:latin typeface="+mn-lt"/>
              </a:rPr>
              <a:t>ystem</a:t>
            </a:r>
            <a:endParaRPr b="1" dirty="0">
              <a:latin typeface="+mn-lt"/>
            </a:endParaRPr>
          </a:p>
        </p:txBody>
      </p:sp>
      <p:pic>
        <p:nvPicPr>
          <p:cNvPr id="139" name="Picture 138"/>
          <p:cNvPicPr>
            <a:picLocks/>
          </p:cNvPicPr>
          <p:nvPr/>
        </p:nvPicPr>
        <p:blipFill>
          <a:blip r:embed="rId2"/>
          <a:stretch>
            <a:fillRect/>
          </a:stretch>
        </p:blipFill>
        <p:spPr>
          <a:xfrm>
            <a:off x="1687398" y="1291472"/>
            <a:ext cx="9294829" cy="4873433"/>
          </a:xfrm>
          <a:prstGeom prst="rect">
            <a:avLst/>
          </a:prstGeom>
          <a:effectLst>
            <a:outerShdw blurRad="63500" dist="38100" dir="5400000" rotWithShape="0">
              <a:srgbClr val="000000">
                <a:alpha val="50000"/>
              </a:srgbClr>
            </a:outerShdw>
          </a:effectLst>
        </p:spPr>
      </p:pic>
      <p:sp>
        <p:nvSpPr>
          <p:cNvPr id="140" name="Shape 140"/>
          <p:cNvSpPr/>
          <p:nvPr/>
        </p:nvSpPr>
        <p:spPr>
          <a:xfrm>
            <a:off x="442826" y="6164905"/>
            <a:ext cx="9917232" cy="37516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800"/>
            </a:lvl1pPr>
          </a:lstStyle>
          <a:p>
            <a:r>
              <a:rPr sz="1969" dirty="0"/>
              <a:t>Language in Education Policy Profile (2014). Ministry for Education and Employment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rPr b="1" dirty="0">
                <a:latin typeface="+mn-lt"/>
              </a:rPr>
              <a:t>The MATSEC Board</a:t>
            </a:r>
          </a:p>
        </p:txBody>
      </p:sp>
      <p:sp>
        <p:nvSpPr>
          <p:cNvPr id="147" name="Shape 147"/>
          <p:cNvSpPr>
            <a:spLocks noGrp="1"/>
          </p:cNvSpPr>
          <p:nvPr>
            <p:ph type="body" sz="half" idx="1"/>
          </p:nvPr>
        </p:nvSpPr>
        <p:spPr>
          <a:xfrm>
            <a:off x="631596" y="1946672"/>
            <a:ext cx="9059233" cy="4018359"/>
          </a:xfrm>
          <a:prstGeom prst="rect">
            <a:avLst/>
          </a:prstGeom>
        </p:spPr>
        <p:txBody>
          <a:bodyPr>
            <a:normAutofit/>
          </a:bodyPr>
          <a:lstStyle/>
          <a:p>
            <a:pPr>
              <a:buBlip>
                <a:blip r:embed="rId2"/>
              </a:buBlip>
            </a:pPr>
            <a:r>
              <a:rPr sz="2800" dirty="0"/>
              <a:t>Examinations are regulated by the MATSEC Board.  This is part of the University of Malta and is chaired by the Rector (or his/her representative).</a:t>
            </a:r>
          </a:p>
          <a:p>
            <a:pPr>
              <a:buBlip>
                <a:blip r:embed="rId2"/>
              </a:buBlip>
            </a:pPr>
            <a:r>
              <a:rPr sz="2800" dirty="0"/>
              <a:t>The main function of the Board is to make recommendations to Senate required for the proper conduct of examinations.</a:t>
            </a:r>
          </a:p>
          <a:p>
            <a:pPr>
              <a:buBlip>
                <a:blip r:embed="rId2"/>
              </a:buBlip>
            </a:pPr>
            <a:r>
              <a:rPr sz="2800" dirty="0"/>
              <a:t>The day to day running of the examinations is seen to by the MATSEC Support Unit.</a:t>
            </a:r>
          </a:p>
        </p:txBody>
      </p:sp>
      <p:pic>
        <p:nvPicPr>
          <p:cNvPr id="7" name="Picture 6">
            <a:extLst>
              <a:ext uri="{FF2B5EF4-FFF2-40B4-BE49-F238E27FC236}">
                <a16:creationId xmlns:a16="http://schemas.microsoft.com/office/drawing/2014/main" id="{53DEDEF7-6A4B-43C1-B3B3-BAD2185888A2}"/>
              </a:ext>
            </a:extLst>
          </p:cNvPr>
          <p:cNvPicPr/>
          <p:nvPr/>
        </p:nvPicPr>
        <p:blipFill rotWithShape="1">
          <a:blip r:embed="rId3"/>
          <a:srcRect l="19710" t="12367" r="64172" b="76295"/>
          <a:stretch/>
        </p:blipFill>
        <p:spPr bwMode="auto">
          <a:xfrm>
            <a:off x="7343480" y="365124"/>
            <a:ext cx="4010320" cy="1444821"/>
          </a:xfrm>
          <a:prstGeom prst="rect">
            <a:avLst/>
          </a:prstGeom>
          <a:ln>
            <a:noFill/>
          </a:ln>
          <a:extLst>
            <a:ext uri="{53640926-AAD7-44D8-BBD7-CCE9431645EC}">
              <a14:shadowObscured xmlns:a14="http://schemas.microsoft.com/office/drawing/2010/main"/>
            </a:ext>
          </a:extLst>
        </p:spPr>
      </p:pic>
      <p:pic>
        <p:nvPicPr>
          <p:cNvPr id="8" name="Picture Placeholder 6" descr="malta_flag.jpg">
            <a:extLst>
              <a:ext uri="{FF2B5EF4-FFF2-40B4-BE49-F238E27FC236}">
                <a16:creationId xmlns:a16="http://schemas.microsoft.com/office/drawing/2014/main" id="{123C1278-57BB-4963-B724-EB4A3382794D}"/>
              </a:ext>
            </a:extLst>
          </p:cNvPr>
          <p:cNvPicPr>
            <a:picLocks noChangeAspect="1"/>
          </p:cNvPicPr>
          <p:nvPr/>
        </p:nvPicPr>
        <p:blipFill>
          <a:blip r:embed="rId4"/>
          <a:srcRect t="13642" b="13642"/>
          <a:stretch>
            <a:fillRect/>
          </a:stretch>
        </p:blipFill>
        <p:spPr>
          <a:xfrm>
            <a:off x="10172206" y="5347083"/>
            <a:ext cx="2019794" cy="1510917"/>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Placeholder 148"/>
          <p:cNvPicPr>
            <a:picLocks noGrp="1"/>
          </p:cNvPicPr>
          <p:nvPr>
            <p:ph type="pic" idx="13"/>
          </p:nvPr>
        </p:nvPicPr>
        <p:blipFill>
          <a:blip r:embed="rId2"/>
          <a:stretch>
            <a:fillRect/>
          </a:stretch>
        </p:blipFill>
        <p:spPr>
          <a:xfrm>
            <a:off x="8399282" y="1234911"/>
            <a:ext cx="3792718" cy="4682902"/>
          </a:xfrm>
          <a:prstGeom prst="rect">
            <a:avLst/>
          </a:prstGeom>
        </p:spPr>
      </p:pic>
      <p:sp>
        <p:nvSpPr>
          <p:cNvPr id="150" name="Shape 150"/>
          <p:cNvSpPr>
            <a:spLocks noGrp="1"/>
          </p:cNvSpPr>
          <p:nvPr>
            <p:ph type="title"/>
          </p:nvPr>
        </p:nvSpPr>
        <p:spPr>
          <a:prstGeom prst="rect">
            <a:avLst/>
          </a:prstGeom>
        </p:spPr>
        <p:txBody>
          <a:bodyPr/>
          <a:lstStyle/>
          <a:p>
            <a:r>
              <a:rPr b="1" dirty="0">
                <a:latin typeface="+mn-lt"/>
              </a:rPr>
              <a:t>The SEC examinations</a:t>
            </a:r>
            <a:r>
              <a:rPr dirty="0"/>
              <a:t>…</a:t>
            </a:r>
          </a:p>
        </p:txBody>
      </p:sp>
      <p:sp>
        <p:nvSpPr>
          <p:cNvPr id="151" name="Shape 151"/>
          <p:cNvSpPr>
            <a:spLocks noGrp="1"/>
          </p:cNvSpPr>
          <p:nvPr>
            <p:ph type="body" sz="half" idx="1"/>
          </p:nvPr>
        </p:nvSpPr>
        <p:spPr>
          <a:xfrm>
            <a:off x="738187" y="1946672"/>
            <a:ext cx="7067207" cy="4444701"/>
          </a:xfrm>
          <a:prstGeom prst="rect">
            <a:avLst/>
          </a:prstGeom>
        </p:spPr>
        <p:txBody>
          <a:bodyPr>
            <a:normAutofit/>
          </a:bodyPr>
          <a:lstStyle/>
          <a:p>
            <a:pPr>
              <a:buBlip>
                <a:blip r:embed="rId3"/>
              </a:buBlip>
            </a:pPr>
            <a:r>
              <a:rPr sz="3200" dirty="0"/>
              <a:t>Students sit for these exams in various subjects at the end of compulsory schooling (age 16).</a:t>
            </a:r>
          </a:p>
          <a:p>
            <a:pPr>
              <a:buBlip>
                <a:blip r:embed="rId3"/>
              </a:buBlip>
            </a:pPr>
            <a:r>
              <a:rPr sz="3200" dirty="0"/>
              <a:t>They are high stakes examinations as passes in a minimum of six subjects including core subjects are required for entry into most post-secondary institutions.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Placeholder 158"/>
          <p:cNvPicPr>
            <a:picLocks noGrp="1"/>
          </p:cNvPicPr>
          <p:nvPr>
            <p:ph type="pic" idx="13"/>
          </p:nvPr>
        </p:nvPicPr>
        <p:blipFill>
          <a:blip r:embed="rId2"/>
          <a:stretch>
            <a:fillRect/>
          </a:stretch>
        </p:blipFill>
        <p:spPr>
          <a:xfrm>
            <a:off x="1" y="1766550"/>
            <a:ext cx="3808428" cy="4605970"/>
          </a:xfrm>
          <a:prstGeom prst="rect">
            <a:avLst/>
          </a:prstGeom>
        </p:spPr>
      </p:pic>
      <p:sp>
        <p:nvSpPr>
          <p:cNvPr id="160" name="Shape 160"/>
          <p:cNvSpPr>
            <a:spLocks noGrp="1"/>
          </p:cNvSpPr>
          <p:nvPr>
            <p:ph type="title"/>
          </p:nvPr>
        </p:nvSpPr>
        <p:spPr>
          <a:prstGeom prst="rect">
            <a:avLst/>
          </a:prstGeom>
        </p:spPr>
        <p:txBody>
          <a:bodyPr>
            <a:normAutofit/>
          </a:bodyPr>
          <a:lstStyle/>
          <a:p>
            <a:r>
              <a:rPr b="1" dirty="0">
                <a:latin typeface="+mn-lt"/>
              </a:rPr>
              <a:t>The Matriculation Certificate</a:t>
            </a:r>
          </a:p>
        </p:txBody>
      </p:sp>
      <p:sp>
        <p:nvSpPr>
          <p:cNvPr id="161" name="Shape 161"/>
          <p:cNvSpPr>
            <a:spLocks noGrp="1"/>
          </p:cNvSpPr>
          <p:nvPr>
            <p:ph type="body" sz="half" idx="1"/>
          </p:nvPr>
        </p:nvSpPr>
        <p:spPr>
          <a:xfrm>
            <a:off x="3996965" y="2013645"/>
            <a:ext cx="7711126" cy="4018359"/>
          </a:xfrm>
          <a:prstGeom prst="rect">
            <a:avLst/>
          </a:prstGeom>
        </p:spPr>
        <p:txBody>
          <a:bodyPr>
            <a:normAutofit lnSpcReduction="10000"/>
          </a:bodyPr>
          <a:lstStyle/>
          <a:p>
            <a:pPr marL="238681" indent="-238681" defTabSz="406644">
              <a:spcBef>
                <a:spcPts val="1898"/>
              </a:spcBef>
              <a:defRPr sz="2970"/>
            </a:pPr>
            <a:r>
              <a:rPr dirty="0"/>
              <a:t>This is based on the International Baccalaureate model.</a:t>
            </a:r>
          </a:p>
          <a:p>
            <a:pPr marL="238681" indent="-238681" defTabSz="406644">
              <a:spcBef>
                <a:spcPts val="1898"/>
              </a:spcBef>
              <a:defRPr sz="2970"/>
            </a:pPr>
            <a:r>
              <a:rPr dirty="0"/>
              <a:t>Following two years of post-secondary education students sit for two Advanced Level examinations and three Intermediate examinations that cover subjects from both the humanities and science areas.</a:t>
            </a:r>
          </a:p>
          <a:p>
            <a:pPr marL="238681" indent="-238681" defTabSz="406644">
              <a:spcBef>
                <a:spcPts val="1898"/>
              </a:spcBef>
              <a:defRPr sz="2970"/>
            </a:pPr>
            <a:r>
              <a:rPr dirty="0"/>
              <a:t>The Matriculation certificate is an obligatory entry requirement into the University of Malta.</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Placeholder 165"/>
          <p:cNvPicPr>
            <a:picLocks noGrp="1"/>
          </p:cNvPicPr>
          <p:nvPr>
            <p:ph type="pic" idx="13"/>
          </p:nvPr>
        </p:nvPicPr>
        <p:blipFill>
          <a:blip r:embed="rId2"/>
          <a:stretch>
            <a:fillRect/>
          </a:stretch>
        </p:blipFill>
        <p:spPr>
          <a:xfrm>
            <a:off x="8314441" y="647929"/>
            <a:ext cx="3806020" cy="5102421"/>
          </a:xfrm>
          <a:prstGeom prst="rect">
            <a:avLst/>
          </a:prstGeom>
        </p:spPr>
      </p:pic>
      <p:sp>
        <p:nvSpPr>
          <p:cNvPr id="167" name="Shape 167"/>
          <p:cNvSpPr>
            <a:spLocks noGrp="1"/>
          </p:cNvSpPr>
          <p:nvPr>
            <p:ph type="title"/>
          </p:nvPr>
        </p:nvSpPr>
        <p:spPr>
          <a:prstGeom prst="rect">
            <a:avLst/>
          </a:prstGeom>
        </p:spPr>
        <p:txBody>
          <a:bodyPr/>
          <a:lstStyle/>
          <a:p>
            <a:r>
              <a:rPr b="1" dirty="0">
                <a:latin typeface="+mn-lt"/>
              </a:rPr>
              <a:t>Access Arrangements</a:t>
            </a:r>
            <a:r>
              <a:rPr lang="en-GB" b="1" dirty="0">
                <a:latin typeface="+mn-lt"/>
              </a:rPr>
              <a:t>…</a:t>
            </a:r>
            <a:endParaRPr b="1" dirty="0">
              <a:latin typeface="+mn-lt"/>
            </a:endParaRPr>
          </a:p>
        </p:txBody>
      </p:sp>
      <p:sp>
        <p:nvSpPr>
          <p:cNvPr id="168" name="Shape 168"/>
          <p:cNvSpPr>
            <a:spLocks noGrp="1"/>
          </p:cNvSpPr>
          <p:nvPr>
            <p:ph type="body" sz="half" idx="1"/>
          </p:nvPr>
        </p:nvSpPr>
        <p:spPr>
          <a:xfrm>
            <a:off x="593888" y="1946672"/>
            <a:ext cx="7569723" cy="4018359"/>
          </a:xfrm>
          <a:prstGeom prst="rect">
            <a:avLst/>
          </a:prstGeom>
        </p:spPr>
        <p:txBody>
          <a:bodyPr>
            <a:normAutofit lnSpcReduction="10000"/>
          </a:bodyPr>
          <a:lstStyle/>
          <a:p>
            <a:pPr>
              <a:buBlip>
                <a:blip r:embed="rId3"/>
              </a:buBlip>
            </a:pPr>
            <a:r>
              <a:rPr sz="3200" dirty="0"/>
              <a:t>The policy of the MATSEC Board is to allow candidates with special needs the possibility to show their competence in the examination.</a:t>
            </a:r>
          </a:p>
          <a:p>
            <a:pPr>
              <a:buBlip>
                <a:blip r:embed="rId3"/>
              </a:buBlip>
            </a:pPr>
            <a:r>
              <a:rPr sz="3200" dirty="0"/>
              <a:t>Applications from candidates requiring special arrangements are received at the time of registration and their requests are considered by the Special Needs Committee of the University.</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1"/>
          </p:nvPr>
        </p:nvSpPr>
        <p:spPr>
          <a:xfrm>
            <a:off x="838200" y="518474"/>
            <a:ext cx="7240571" cy="5901180"/>
          </a:xfrm>
          <a:prstGeom prst="rect">
            <a:avLst/>
          </a:prstGeom>
        </p:spPr>
        <p:txBody>
          <a:bodyPr>
            <a:normAutofit/>
          </a:bodyPr>
          <a:lstStyle/>
          <a:p>
            <a:pPr marL="0" indent="0">
              <a:buNone/>
            </a:pPr>
            <a:r>
              <a:rPr lang="en-GB" sz="4000" b="1" dirty="0">
                <a:latin typeface="+mn-lt"/>
              </a:rPr>
              <a:t>…Access Arrangements</a:t>
            </a:r>
          </a:p>
          <a:p>
            <a:pPr marL="0" indent="0">
              <a:buNone/>
            </a:pPr>
            <a:endParaRPr lang="en-GB" sz="4000" b="1" dirty="0">
              <a:latin typeface="+mn-lt"/>
            </a:endParaRPr>
          </a:p>
          <a:p>
            <a:pPr>
              <a:lnSpc>
                <a:spcPct val="100000"/>
              </a:lnSpc>
              <a:spcBef>
                <a:spcPts val="0"/>
              </a:spcBef>
              <a:buBlip>
                <a:blip r:embed="rId2"/>
              </a:buBlip>
            </a:pPr>
            <a:r>
              <a:rPr dirty="0"/>
              <a:t>The special arrangements granted depend on </a:t>
            </a:r>
            <a:r>
              <a:rPr lang="en-GB" dirty="0"/>
              <a:t>profile </a:t>
            </a:r>
            <a:r>
              <a:rPr dirty="0"/>
              <a:t>and its severity.  All applications need to be accompanied by professional certification.</a:t>
            </a:r>
          </a:p>
          <a:p>
            <a:pPr>
              <a:lnSpc>
                <a:spcPct val="100000"/>
              </a:lnSpc>
              <a:spcBef>
                <a:spcPts val="0"/>
              </a:spcBef>
              <a:buBlip>
                <a:blip r:embed="rId2"/>
              </a:buBlip>
            </a:pPr>
            <a:r>
              <a:rPr dirty="0"/>
              <a:t>Some stakeholders question the fairness of making special arrangements since these may diminish integrity of examination.</a:t>
            </a:r>
          </a:p>
          <a:p>
            <a:pPr>
              <a:lnSpc>
                <a:spcPct val="100000"/>
              </a:lnSpc>
              <a:spcBef>
                <a:spcPts val="0"/>
              </a:spcBef>
              <a:buBlip>
                <a:blip r:embed="rId2"/>
              </a:buBlip>
            </a:pPr>
            <a:r>
              <a:rPr dirty="0"/>
              <a:t>Others feel that the Board is not generous enough with its provisions.</a:t>
            </a:r>
          </a:p>
          <a:p>
            <a:pPr marL="0" indent="0" algn="r">
              <a:lnSpc>
                <a:spcPct val="100000"/>
              </a:lnSpc>
              <a:spcBef>
                <a:spcPts val="0"/>
              </a:spcBef>
              <a:buNone/>
            </a:pPr>
            <a:r>
              <a:rPr lang="en-GB" dirty="0"/>
              <a:t>(</a:t>
            </a:r>
            <a:r>
              <a:rPr dirty="0" err="1"/>
              <a:t>Grima</a:t>
            </a:r>
            <a:r>
              <a:rPr dirty="0"/>
              <a:t> &amp; Ventura</a:t>
            </a:r>
            <a:r>
              <a:rPr lang="en-GB" dirty="0"/>
              <a:t>, </a:t>
            </a:r>
            <a:r>
              <a:rPr dirty="0"/>
              <a:t>2008).</a:t>
            </a:r>
          </a:p>
        </p:txBody>
      </p:sp>
      <p:pic>
        <p:nvPicPr>
          <p:cNvPr id="3" name="Picture Placeholder 165">
            <a:extLst>
              <a:ext uri="{FF2B5EF4-FFF2-40B4-BE49-F238E27FC236}">
                <a16:creationId xmlns:a16="http://schemas.microsoft.com/office/drawing/2014/main" id="{0AC4E555-A36D-4719-8991-14F70AABDA8A}"/>
              </a:ext>
            </a:extLst>
          </p:cNvPr>
          <p:cNvPicPr>
            <a:picLocks/>
          </p:cNvPicPr>
          <p:nvPr/>
        </p:nvPicPr>
        <p:blipFill>
          <a:blip r:embed="rId3"/>
          <a:stretch>
            <a:fillRect/>
          </a:stretch>
        </p:blipFill>
        <p:spPr>
          <a:xfrm>
            <a:off x="8163612" y="365125"/>
            <a:ext cx="3806020" cy="5102421"/>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EE0287-DE52-4D9E-840D-5504988602FD}"/>
              </a:ext>
            </a:extLst>
          </p:cNvPr>
          <p:cNvPicPr/>
          <p:nvPr/>
        </p:nvPicPr>
        <p:blipFill rotWithShape="1">
          <a:blip r:embed="rId2"/>
          <a:srcRect l="22609" t="41430" r="34144" b="26002"/>
          <a:stretch/>
        </p:blipFill>
        <p:spPr bwMode="auto">
          <a:xfrm>
            <a:off x="1427015" y="3376674"/>
            <a:ext cx="8197751" cy="325979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118891CE-BA8E-40D2-A4A0-BEF8E265FC0D}"/>
              </a:ext>
            </a:extLst>
          </p:cNvPr>
          <p:cNvSpPr>
            <a:spLocks noGrp="1"/>
          </p:cNvSpPr>
          <p:nvPr>
            <p:ph type="title"/>
          </p:nvPr>
        </p:nvSpPr>
        <p:spPr/>
        <p:txBody>
          <a:bodyPr>
            <a:normAutofit/>
          </a:bodyPr>
          <a:lstStyle/>
          <a:p>
            <a:r>
              <a:rPr lang="en-GB" b="1" dirty="0">
                <a:effectLst/>
                <a:latin typeface="Calibri" panose="020F0502020204030204" pitchFamily="34" charset="0"/>
                <a:ea typeface="Calibri" panose="020F0502020204030204" pitchFamily="34" charset="0"/>
              </a:rPr>
              <a:t>Policy and Legal Framework</a:t>
            </a:r>
            <a:endParaRPr lang="en-GB" dirty="0"/>
          </a:p>
        </p:txBody>
      </p:sp>
      <p:sp>
        <p:nvSpPr>
          <p:cNvPr id="3" name="Content Placeholder 2">
            <a:extLst>
              <a:ext uri="{FF2B5EF4-FFF2-40B4-BE49-F238E27FC236}">
                <a16:creationId xmlns:a16="http://schemas.microsoft.com/office/drawing/2014/main" id="{54D356C8-258C-4057-AC44-C14ACFD6028D}"/>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The Maltese legal framework supporting individuals with dyslexia and dyscalculia</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Education Act and Special Education Needs (SEN) policies</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Inclusion policies within public and private schools</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The role of the National Literacy Agency and educational authorities</a:t>
            </a:r>
          </a:p>
          <a:p>
            <a:pPr marL="342900" lvl="0" indent="-342900">
              <a:buSzPts val="1000"/>
              <a:buFont typeface="Symbol" panose="05050102010706020507" pitchFamily="18" charset="2"/>
              <a:buChar char=""/>
              <a:tabLst>
                <a:tab pos="457200" algn="l"/>
              </a:tabLst>
            </a:pPr>
            <a:r>
              <a:rPr lang="en-GB" sz="1800" dirty="0">
                <a:latin typeface="Calibri" panose="020F0502020204030204" pitchFamily="34" charset="0"/>
                <a:ea typeface="Times New Roman" panose="02020603050405020304" pitchFamily="18" charset="0"/>
              </a:rPr>
              <a:t>DSM-5-TR (APA, 2022); ICS-11 (WHO, 2024)</a:t>
            </a:r>
            <a:endParaRPr lang="en-GB" sz="18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800" dirty="0">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5" name="Picture Placeholder 6" descr="malta_flag.jpg">
            <a:extLst>
              <a:ext uri="{FF2B5EF4-FFF2-40B4-BE49-F238E27FC236}">
                <a16:creationId xmlns:a16="http://schemas.microsoft.com/office/drawing/2014/main" id="{CC680A60-E269-4430-B32B-928C4807B566}"/>
              </a:ext>
            </a:extLst>
          </p:cNvPr>
          <p:cNvPicPr>
            <a:picLocks noChangeAspect="1"/>
          </p:cNvPicPr>
          <p:nvPr/>
        </p:nvPicPr>
        <p:blipFill>
          <a:blip r:embed="rId3"/>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135884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9183-6052-48D7-A790-D86CEA60967B}"/>
              </a:ext>
            </a:extLst>
          </p:cNvPr>
          <p:cNvSpPr>
            <a:spLocks noGrp="1"/>
          </p:cNvSpPr>
          <p:nvPr>
            <p:ph type="title"/>
          </p:nvPr>
        </p:nvSpPr>
        <p:spPr/>
        <p:txBody>
          <a:bodyPr/>
          <a:lstStyle/>
          <a:p>
            <a:r>
              <a:rPr lang="en-GB" b="1" dirty="0">
                <a:latin typeface="+mn-lt"/>
              </a:rPr>
              <a:t>Assessment Possibilities</a:t>
            </a:r>
          </a:p>
        </p:txBody>
      </p:sp>
      <p:sp>
        <p:nvSpPr>
          <p:cNvPr id="3" name="Content Placeholder 2">
            <a:extLst>
              <a:ext uri="{FF2B5EF4-FFF2-40B4-BE49-F238E27FC236}">
                <a16:creationId xmlns:a16="http://schemas.microsoft.com/office/drawing/2014/main" id="{D22086AC-F68A-4E3C-8AD5-1129F77D99E7}"/>
              </a:ext>
            </a:extLst>
          </p:cNvPr>
          <p:cNvSpPr>
            <a:spLocks noGrp="1"/>
          </p:cNvSpPr>
          <p:nvPr>
            <p:ph idx="1"/>
          </p:nvPr>
        </p:nvSpPr>
        <p:spPr/>
        <p:txBody>
          <a:bodyPr/>
          <a:lstStyle/>
          <a:p>
            <a:pPr marL="514350" lvl="0" indent="-514350">
              <a:buSzPts val="1000"/>
              <a:buFont typeface="+mj-lt"/>
              <a:buAutoNum type="arabicPeriod"/>
              <a:tabLst>
                <a:tab pos="457200" algn="l"/>
              </a:tabLst>
            </a:pPr>
            <a:r>
              <a:rPr lang="en-GB" sz="2800" dirty="0">
                <a:effectLst/>
                <a:latin typeface="Calibri" panose="020F0502020204030204" pitchFamily="34" charset="0"/>
                <a:ea typeface="Times New Roman" panose="02020603050405020304" pitchFamily="18" charset="0"/>
              </a:rPr>
              <a:t>The state’s </a:t>
            </a:r>
            <a:r>
              <a:rPr lang="en-GB" sz="2800" dirty="0" err="1">
                <a:effectLst/>
                <a:latin typeface="Calibri" panose="020F0502020204030204" pitchFamily="34" charset="0"/>
                <a:ea typeface="Times New Roman" panose="02020603050405020304" pitchFamily="18" charset="0"/>
              </a:rPr>
              <a:t>SpLD</a:t>
            </a:r>
            <a:r>
              <a:rPr lang="en-GB" sz="2800" dirty="0">
                <a:effectLst/>
                <a:latin typeface="Calibri" panose="020F0502020204030204" pitchFamily="34" charset="0"/>
                <a:ea typeface="Times New Roman" panose="02020603050405020304" pitchFamily="18" charset="0"/>
              </a:rPr>
              <a:t> (Specific Learning Difficulties) Service in Malta</a:t>
            </a:r>
          </a:p>
          <a:p>
            <a:pPr marL="514350" lvl="0" indent="-514350">
              <a:buSzPts val="1000"/>
              <a:buFont typeface="+mj-lt"/>
              <a:buAutoNum type="arabicPeriod"/>
              <a:tabLst>
                <a:tab pos="457200" algn="l"/>
              </a:tabLst>
            </a:pPr>
            <a:r>
              <a:rPr lang="en-GB" sz="2800" dirty="0">
                <a:latin typeface="Calibri" panose="020F0502020204030204" pitchFamily="34" charset="0"/>
                <a:ea typeface="Times New Roman" panose="02020603050405020304" pitchFamily="18" charset="0"/>
              </a:rPr>
              <a:t>The Secretariat for Catholic Education </a:t>
            </a:r>
          </a:p>
          <a:p>
            <a:pPr marL="514350" lvl="0" indent="-514350">
              <a:buSzPts val="1000"/>
              <a:buFont typeface="+mj-lt"/>
              <a:buAutoNum type="arabicPeriod"/>
              <a:tabLst>
                <a:tab pos="457200" algn="l"/>
              </a:tabLst>
            </a:pPr>
            <a:r>
              <a:rPr lang="en-GB" dirty="0">
                <a:effectLst/>
                <a:latin typeface="Calibri" panose="020F0502020204030204" pitchFamily="34" charset="0"/>
                <a:ea typeface="Times New Roman" panose="02020603050405020304" pitchFamily="18" charset="0"/>
              </a:rPr>
              <a:t>UM free assessment for ADHD only</a:t>
            </a:r>
          </a:p>
          <a:p>
            <a:pPr marL="514350" lvl="0" indent="-514350">
              <a:buSzPts val="1000"/>
              <a:buFont typeface="+mj-lt"/>
              <a:buAutoNum type="arabicPeriod"/>
              <a:tabLst>
                <a:tab pos="457200" algn="l"/>
              </a:tabLst>
            </a:pPr>
            <a:r>
              <a:rPr lang="en-GB" sz="2800" dirty="0">
                <a:latin typeface="Calibri" panose="020F0502020204030204" pitchFamily="34" charset="0"/>
                <a:ea typeface="Times New Roman" panose="02020603050405020304" pitchFamily="18" charset="0"/>
              </a:rPr>
              <a:t>MCAST – out sourcing and student-paid</a:t>
            </a:r>
          </a:p>
          <a:p>
            <a:pPr marL="514350" lvl="0" indent="-514350">
              <a:buSzPts val="1000"/>
              <a:buFont typeface="+mj-lt"/>
              <a:buAutoNum type="arabicPeriod"/>
              <a:tabLst>
                <a:tab pos="457200" algn="l"/>
              </a:tabLst>
            </a:pPr>
            <a:r>
              <a:rPr lang="en-GB" sz="2800" dirty="0">
                <a:effectLst/>
                <a:latin typeface="Calibri" panose="020F0502020204030204" pitchFamily="34" charset="0"/>
                <a:ea typeface="Times New Roman" panose="02020603050405020304" pitchFamily="18" charset="0"/>
              </a:rPr>
              <a:t>Private Assessment</a:t>
            </a:r>
            <a:endParaRPr lang="en-GB" sz="2800" dirty="0">
              <a:effectLst/>
              <a:latin typeface="Times New Roman" panose="02020603050405020304" pitchFamily="18" charset="0"/>
              <a:ea typeface="Times New Roman" panose="02020603050405020304" pitchFamily="18" charset="0"/>
            </a:endParaRPr>
          </a:p>
          <a:p>
            <a:endParaRPr lang="en-GB" dirty="0"/>
          </a:p>
        </p:txBody>
      </p:sp>
      <p:pic>
        <p:nvPicPr>
          <p:cNvPr id="4" name="Picture Placeholder 6" descr="malta_flag.jpg">
            <a:extLst>
              <a:ext uri="{FF2B5EF4-FFF2-40B4-BE49-F238E27FC236}">
                <a16:creationId xmlns:a16="http://schemas.microsoft.com/office/drawing/2014/main" id="{A99B5FE5-C0CD-4CDC-8DAB-07349D7EC78B}"/>
              </a:ext>
            </a:extLst>
          </p:cNvPr>
          <p:cNvPicPr>
            <a:picLocks noChangeAspect="1"/>
          </p:cNvPicPr>
          <p:nvPr/>
        </p:nvPicPr>
        <p:blipFill>
          <a:blip r:embed="rId2"/>
          <a:srcRect t="13642" b="13642"/>
          <a:stretch>
            <a:fillRect/>
          </a:stretch>
        </p:blipFill>
        <p:spPr>
          <a:xfrm>
            <a:off x="10172206" y="5347083"/>
            <a:ext cx="2019794" cy="1510917"/>
          </a:xfrm>
          <a:prstGeom prst="rect">
            <a:avLst/>
          </a:prstGeom>
        </p:spPr>
      </p:pic>
    </p:spTree>
    <p:extLst>
      <p:ext uri="{BB962C8B-B14F-4D97-AF65-F5344CB8AC3E}">
        <p14:creationId xmlns:p14="http://schemas.microsoft.com/office/powerpoint/2010/main" val="232329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6851-56A8-4A78-8882-C6AF5EDA87F2}"/>
              </a:ext>
            </a:extLst>
          </p:cNvPr>
          <p:cNvSpPr>
            <a:spLocks noGrp="1"/>
          </p:cNvSpPr>
          <p:nvPr>
            <p:ph type="title"/>
          </p:nvPr>
        </p:nvSpPr>
        <p:spPr>
          <a:xfrm>
            <a:off x="838200" y="681037"/>
            <a:ext cx="10515600" cy="1144588"/>
          </a:xfrm>
        </p:spPr>
        <p:txBody>
          <a:bodyPr>
            <a:normAutofit fontScale="90000"/>
          </a:bodyPr>
          <a:lstStyle/>
          <a:p>
            <a:r>
              <a:rPr lang="en-GB" b="1" dirty="0">
                <a:effectLst/>
                <a:latin typeface="Calibri" panose="020F0502020204030204" pitchFamily="34" charset="0"/>
                <a:ea typeface="Times New Roman" panose="02020603050405020304" pitchFamily="18" charset="0"/>
              </a:rPr>
              <a:t>Assessment Processes in Practice</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34745C0-DDD4-468A-8E20-BA20555E2EA7}"/>
              </a:ext>
            </a:extLst>
          </p:cNvPr>
          <p:cNvSpPr>
            <a:spLocks noGrp="1"/>
          </p:cNvSpPr>
          <p:nvPr>
            <p:ph idx="1"/>
          </p:nvPr>
        </p:nvSpPr>
        <p:spPr/>
        <p:txBody>
          <a:bodyPr>
            <a:normAutofit/>
          </a:bodyPr>
          <a:lstStyle/>
          <a:p>
            <a:pPr marL="0" lvl="0" indent="0">
              <a:buSzPts val="1000"/>
              <a:buNone/>
              <a:tabLst>
                <a:tab pos="457200" algn="l"/>
              </a:tabLst>
            </a:pPr>
            <a:r>
              <a:rPr lang="en-GB" sz="1800" b="1" dirty="0">
                <a:effectLst/>
                <a:latin typeface="Calibri" panose="020F0502020204030204" pitchFamily="34" charset="0"/>
                <a:ea typeface="Times New Roman" panose="02020603050405020304" pitchFamily="18" charset="0"/>
              </a:rPr>
              <a:t>Who conducts assessments? – IQ PROFILE OBLIGATORY</a:t>
            </a: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Educational psychologists, </a:t>
            </a:r>
          </a:p>
          <a:p>
            <a:pPr marL="342900" lvl="0" indent="-342900">
              <a:buSzPts val="1000"/>
              <a:buFont typeface="Symbol" panose="05050102010706020507" pitchFamily="18" charset="2"/>
              <a:buChar char=""/>
              <a:tabLst>
                <a:tab pos="457200" algn="l"/>
              </a:tabLst>
            </a:pPr>
            <a:r>
              <a:rPr lang="en-GB" sz="1800" dirty="0">
                <a:latin typeface="Calibri" panose="020F0502020204030204" pitchFamily="34" charset="0"/>
                <a:ea typeface="Times New Roman" panose="02020603050405020304" pitchFamily="18" charset="0"/>
              </a:rPr>
              <a:t>S</a:t>
            </a:r>
            <a:r>
              <a:rPr lang="en-GB" sz="1800" dirty="0">
                <a:effectLst/>
                <a:latin typeface="Calibri" panose="020F0502020204030204" pitchFamily="34" charset="0"/>
                <a:ea typeface="Times New Roman" panose="02020603050405020304" pitchFamily="18" charset="0"/>
              </a:rPr>
              <a:t>peech and language therapists, </a:t>
            </a:r>
          </a:p>
          <a:p>
            <a:pPr marL="342900" lvl="0" indent="-342900">
              <a:buSzPts val="1000"/>
              <a:buFont typeface="Symbol" panose="05050102010706020507" pitchFamily="18" charset="2"/>
              <a:buChar char=""/>
              <a:tabLst>
                <a:tab pos="457200" algn="l"/>
              </a:tabLst>
            </a:pPr>
            <a:r>
              <a:rPr lang="en-GB" sz="1800" dirty="0">
                <a:latin typeface="Calibri" panose="020F0502020204030204" pitchFamily="34" charset="0"/>
                <a:ea typeface="Times New Roman" panose="02020603050405020304" pitchFamily="18" charset="0"/>
              </a:rPr>
              <a:t>Literacy Specialist</a:t>
            </a:r>
          </a:p>
          <a:p>
            <a:pPr marL="342900" lvl="0" indent="-342900">
              <a:buSzPts val="1000"/>
              <a:buFont typeface="Symbol" panose="05050102010706020507" pitchFamily="18" charset="2"/>
              <a:buChar char=""/>
              <a:tabLst>
                <a:tab pos="457200" algn="l"/>
              </a:tabLst>
            </a:pPr>
            <a:r>
              <a:rPr lang="en-GB" sz="1800" dirty="0" err="1">
                <a:effectLst/>
                <a:latin typeface="Calibri" panose="020F0502020204030204" pitchFamily="34" charset="0"/>
                <a:ea typeface="Times New Roman" panose="02020603050405020304" pitchFamily="18" charset="0"/>
              </a:rPr>
              <a:t>SpLD</a:t>
            </a:r>
            <a:r>
              <a:rPr lang="en-GB" sz="1800" dirty="0">
                <a:effectLst/>
                <a:latin typeface="Calibri" panose="020F0502020204030204" pitchFamily="34" charset="0"/>
                <a:ea typeface="Times New Roman" panose="02020603050405020304" pitchFamily="18" charset="0"/>
              </a:rPr>
              <a:t> Specialists</a:t>
            </a:r>
          </a:p>
          <a:p>
            <a:pPr marL="342900" lvl="0" indent="-342900">
              <a:buSzPts val="1000"/>
              <a:buFont typeface="Symbol" panose="05050102010706020507" pitchFamily="18" charset="2"/>
              <a:buChar char=""/>
              <a:tabLst>
                <a:tab pos="457200" algn="l"/>
              </a:tabLst>
            </a:pPr>
            <a:r>
              <a:rPr lang="en-GB" sz="1800" dirty="0">
                <a:latin typeface="Calibri" panose="020F0502020204030204" pitchFamily="34" charset="0"/>
                <a:ea typeface="Times New Roman" panose="02020603050405020304" pitchFamily="18" charset="0"/>
              </a:rPr>
              <a:t>Occupational therapists (</a:t>
            </a:r>
            <a:r>
              <a:rPr lang="en-GB" sz="1800" dirty="0" err="1">
                <a:latin typeface="Calibri" panose="020F0502020204030204" pitchFamily="34" charset="0"/>
                <a:ea typeface="Times New Roman" panose="02020603050405020304" pitchFamily="18" charset="0"/>
              </a:rPr>
              <a:t>Dygraphia</a:t>
            </a:r>
            <a:r>
              <a:rPr lang="en-GB" sz="1800" dirty="0">
                <a:latin typeface="Calibri" panose="020F0502020204030204" pitchFamily="34" charset="0"/>
                <a:ea typeface="Times New Roman" panose="02020603050405020304" pitchFamily="18" charset="0"/>
              </a:rPr>
              <a:t>/</a:t>
            </a:r>
            <a:r>
              <a:rPr lang="en-GB" sz="1800" dirty="0" err="1">
                <a:latin typeface="Calibri" panose="020F0502020204030204" pitchFamily="34" charset="0"/>
                <a:ea typeface="Times New Roman" panose="02020603050405020304" pitchFamily="18" charset="0"/>
              </a:rPr>
              <a:t>Dypraxia</a:t>
            </a:r>
            <a:r>
              <a:rPr lang="en-GB" sz="1800" dirty="0">
                <a:latin typeface="Calibri" panose="020F0502020204030204" pitchFamily="34" charset="0"/>
                <a:ea typeface="Times New Roman" panose="02020603050405020304" pitchFamily="18" charset="0"/>
              </a:rPr>
              <a:t>/DCD)</a:t>
            </a:r>
            <a:endParaRPr lang="en-GB" sz="1800" dirty="0">
              <a:effectLst/>
              <a:latin typeface="Times New Roman" panose="02020603050405020304" pitchFamily="18" charset="0"/>
              <a:ea typeface="Times New Roman" panose="02020603050405020304" pitchFamily="18" charset="0"/>
            </a:endParaRPr>
          </a:p>
          <a:p>
            <a:pPr marL="0" lvl="0" indent="0">
              <a:buSzPts val="1000"/>
              <a:buNone/>
              <a:tabLst>
                <a:tab pos="457200" algn="l"/>
              </a:tabLst>
            </a:pPr>
            <a:endParaRPr lang="en-GB" sz="1800" b="1" dirty="0">
              <a:effectLst/>
              <a:latin typeface="Calibri" panose="020F0502020204030204" pitchFamily="34" charset="0"/>
              <a:ea typeface="Times New Roman" panose="02020603050405020304" pitchFamily="18" charset="0"/>
            </a:endParaRPr>
          </a:p>
          <a:p>
            <a:pPr marL="0" lvl="0" indent="0">
              <a:buSzPts val="1000"/>
              <a:buNone/>
              <a:tabLst>
                <a:tab pos="457200" algn="l"/>
              </a:tabLst>
            </a:pPr>
            <a:r>
              <a:rPr lang="en-GB" sz="1800" b="1" dirty="0">
                <a:effectLst/>
                <a:latin typeface="Calibri" panose="020F0502020204030204" pitchFamily="34" charset="0"/>
                <a:ea typeface="Times New Roman" panose="02020603050405020304" pitchFamily="18" charset="0"/>
              </a:rPr>
              <a:t>Tools and criteria used: </a:t>
            </a:r>
          </a:p>
          <a:p>
            <a:pPr marL="0" lvl="0" indent="0">
              <a:buSzPts val="1000"/>
              <a:buNone/>
              <a:tabLst>
                <a:tab pos="457200" algn="l"/>
              </a:tabLst>
            </a:pPr>
            <a:r>
              <a:rPr lang="en-GB" sz="1800" dirty="0">
                <a:effectLst/>
                <a:latin typeface="Calibri" panose="020F0502020204030204" pitchFamily="34" charset="0"/>
                <a:ea typeface="Times New Roman" panose="02020603050405020304" pitchFamily="18" charset="0"/>
              </a:rPr>
              <a:t>Standardized tests,  for Malta and the UK</a:t>
            </a:r>
          </a:p>
          <a:p>
            <a:pPr marL="0" lvl="0" indent="0">
              <a:buSzPts val="1000"/>
              <a:buNone/>
              <a:tabLst>
                <a:tab pos="457200" algn="l"/>
              </a:tabLst>
            </a:pPr>
            <a:r>
              <a:rPr lang="en-GB" sz="1800" dirty="0">
                <a:latin typeface="Calibri" panose="020F0502020204030204" pitchFamily="34" charset="0"/>
                <a:ea typeface="Times New Roman" panose="02020603050405020304" pitchFamily="18" charset="0"/>
              </a:rPr>
              <a:t>C</a:t>
            </a:r>
            <a:r>
              <a:rPr lang="en-GB" sz="1800" dirty="0">
                <a:effectLst/>
                <a:latin typeface="Calibri" panose="020F0502020204030204" pitchFamily="34" charset="0"/>
                <a:ea typeface="Times New Roman" panose="02020603050405020304" pitchFamily="18" charset="0"/>
              </a:rPr>
              <a:t>lassroom observations, </a:t>
            </a:r>
          </a:p>
          <a:p>
            <a:pPr marL="0" lvl="0" indent="0">
              <a:buSzPts val="1000"/>
              <a:buNone/>
              <a:tabLst>
                <a:tab pos="457200" algn="l"/>
              </a:tabLst>
            </a:pPr>
            <a:r>
              <a:rPr lang="en-GB" sz="1800" dirty="0">
                <a:latin typeface="Calibri" panose="020F0502020204030204" pitchFamily="34" charset="0"/>
                <a:ea typeface="Times New Roman" panose="02020603050405020304" pitchFamily="18" charset="0"/>
              </a:rPr>
              <a:t>T</a:t>
            </a:r>
            <a:r>
              <a:rPr lang="en-GB" sz="1800" dirty="0">
                <a:effectLst/>
                <a:latin typeface="Calibri" panose="020F0502020204030204" pitchFamily="34" charset="0"/>
                <a:ea typeface="Times New Roman" panose="02020603050405020304" pitchFamily="18" charset="0"/>
              </a:rPr>
              <a:t>eacher reports</a:t>
            </a:r>
            <a:endParaRPr lang="en-GB" sz="1800" dirty="0">
              <a:latin typeface="Times New Roman" panose="02020603050405020304" pitchFamily="18" charset="0"/>
              <a:ea typeface="Times New Roman" panose="02020603050405020304" pitchFamily="18" charset="0"/>
            </a:endParaRPr>
          </a:p>
          <a:p>
            <a:endParaRPr lang="en-GB" dirty="0"/>
          </a:p>
        </p:txBody>
      </p:sp>
      <p:pic>
        <p:nvPicPr>
          <p:cNvPr id="4" name="Picture Placeholder 6" descr="malta_flag.jpg">
            <a:extLst>
              <a:ext uri="{FF2B5EF4-FFF2-40B4-BE49-F238E27FC236}">
                <a16:creationId xmlns:a16="http://schemas.microsoft.com/office/drawing/2014/main" id="{CD6D0C74-D91D-4233-9AAA-15BE85DB6388}"/>
              </a:ext>
            </a:extLst>
          </p:cNvPr>
          <p:cNvPicPr>
            <a:picLocks noChangeAspect="1"/>
          </p:cNvPicPr>
          <p:nvPr/>
        </p:nvPicPr>
        <p:blipFill>
          <a:blip r:embed="rId2"/>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80187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B2A9-A404-4FDB-8DC6-FF6EABF08F77}"/>
              </a:ext>
            </a:extLst>
          </p:cNvPr>
          <p:cNvSpPr>
            <a:spLocks noGrp="1"/>
          </p:cNvSpPr>
          <p:nvPr>
            <p:ph type="title"/>
          </p:nvPr>
        </p:nvSpPr>
        <p:spPr/>
        <p:txBody>
          <a:bodyPr/>
          <a:lstStyle/>
          <a:p>
            <a:r>
              <a:rPr lang="en-GB" b="1" dirty="0">
                <a:effectLst/>
                <a:latin typeface="Calibri" panose="020F0502020204030204" pitchFamily="34" charset="0"/>
                <a:ea typeface="Times New Roman" panose="02020603050405020304" pitchFamily="18" charset="0"/>
              </a:rPr>
              <a:t>Strengths and Successes</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48518D7-2D0C-4043-BAFD-FBBAEDC97638}"/>
              </a:ext>
            </a:extLst>
          </p:cNvPr>
          <p:cNvSpPr>
            <a:spLocks noGrp="1"/>
          </p:cNvSpPr>
          <p:nvPr>
            <p:ph idx="1"/>
          </p:nvPr>
        </p:nvSpPr>
        <p:spPr>
          <a:xfrm>
            <a:off x="545969" y="1828799"/>
            <a:ext cx="10515600" cy="3775869"/>
          </a:xfrm>
        </p:spPr>
        <p:txBody>
          <a:bodyPr/>
          <a:lstStyle/>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Early identification </a:t>
            </a:r>
          </a:p>
          <a:p>
            <a:pPr marL="342900" lvl="0" indent="-342900">
              <a:buSzPts val="1000"/>
              <a:buFont typeface="Symbol" panose="05050102010706020507" pitchFamily="18" charset="2"/>
              <a:buChar char=""/>
              <a:tabLst>
                <a:tab pos="457200" algn="l"/>
              </a:tabLst>
            </a:pPr>
            <a:r>
              <a:rPr lang="en-GB" sz="3200" dirty="0">
                <a:latin typeface="Calibri" panose="020F0502020204030204" pitchFamily="34" charset="0"/>
                <a:ea typeface="Times New Roman" panose="02020603050405020304" pitchFamily="18" charset="0"/>
              </a:rPr>
              <a:t>School Level I</a:t>
            </a:r>
            <a:r>
              <a:rPr lang="en-GB" sz="3200" dirty="0">
                <a:effectLst/>
                <a:latin typeface="Calibri" panose="020F0502020204030204" pitchFamily="34" charset="0"/>
                <a:ea typeface="Times New Roman" panose="02020603050405020304" pitchFamily="18" charset="0"/>
              </a:rPr>
              <a:t>ntervention programs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Availability of assistive technologies and tailored learning plans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Training and awareness initiatives for educators and parents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Integration of dyslexia-friendly teaching strategies in schools</a:t>
            </a:r>
            <a:endParaRPr lang="en-GB" sz="32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48474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B2A9-A404-4FDB-8DC6-FF6EABF08F77}"/>
              </a:ext>
            </a:extLst>
          </p:cNvPr>
          <p:cNvSpPr>
            <a:spLocks noGrp="1"/>
          </p:cNvSpPr>
          <p:nvPr>
            <p:ph type="title"/>
          </p:nvPr>
        </p:nvSpPr>
        <p:spPr/>
        <p:txBody>
          <a:bodyPr/>
          <a:lstStyle/>
          <a:p>
            <a:r>
              <a:rPr lang="en-GB" b="1" dirty="0">
                <a:latin typeface="+mn-lt"/>
              </a:rPr>
              <a:t>Overview</a:t>
            </a:r>
          </a:p>
        </p:txBody>
      </p:sp>
      <p:sp>
        <p:nvSpPr>
          <p:cNvPr id="3" name="Content Placeholder 2">
            <a:extLst>
              <a:ext uri="{FF2B5EF4-FFF2-40B4-BE49-F238E27FC236}">
                <a16:creationId xmlns:a16="http://schemas.microsoft.com/office/drawing/2014/main" id="{148518D7-2D0C-4043-BAFD-FBBAEDC97638}"/>
              </a:ext>
            </a:extLst>
          </p:cNvPr>
          <p:cNvSpPr>
            <a:spLocks noGrp="1"/>
          </p:cNvSpPr>
          <p:nvPr>
            <p:ph idx="1"/>
          </p:nvPr>
        </p:nvSpPr>
        <p:spPr/>
        <p:txBody>
          <a:bodyPr>
            <a:normAutofit fontScale="92500"/>
          </a:bodyPr>
          <a:lstStyle/>
          <a:p>
            <a:pPr marL="342900" lvl="0" indent="-342900">
              <a:buSzPts val="1000"/>
              <a:buFont typeface="Symbol" panose="05050102010706020507" pitchFamily="18" charset="2"/>
              <a:buChar char=""/>
              <a:tabLst>
                <a:tab pos="457200" algn="l"/>
              </a:tabLst>
            </a:pPr>
            <a:r>
              <a:rPr lang="en-GB" sz="3200" dirty="0">
                <a:latin typeface="Calibri" panose="020F0502020204030204" pitchFamily="34" charset="0"/>
                <a:ea typeface="Times New Roman" panose="02020603050405020304" pitchFamily="18" charset="0"/>
              </a:rPr>
              <a:t>Definition – </a:t>
            </a:r>
            <a:r>
              <a:rPr lang="en-GB" sz="3200" dirty="0" err="1">
                <a:latin typeface="Calibri" panose="020F0502020204030204" pitchFamily="34" charset="0"/>
                <a:ea typeface="Times New Roman" panose="02020603050405020304" pitchFamily="18" charset="0"/>
              </a:rPr>
              <a:t>SpLD</a:t>
            </a:r>
            <a:r>
              <a:rPr lang="en-GB" sz="3200" dirty="0">
                <a:latin typeface="Calibri" panose="020F0502020204030204" pitchFamily="34" charset="0"/>
                <a:ea typeface="Times New Roman" panose="02020603050405020304" pitchFamily="18" charset="0"/>
              </a:rPr>
              <a:t> Unit</a:t>
            </a:r>
          </a:p>
          <a:p>
            <a:pPr marL="342900" indent="-342900">
              <a:buSzPts val="1000"/>
              <a:buFont typeface="Symbol" panose="05050102010706020507" pitchFamily="18" charset="2"/>
              <a:buChar char=""/>
              <a:tabLst>
                <a:tab pos="457200" algn="l"/>
              </a:tabLst>
            </a:pPr>
            <a:r>
              <a:rPr lang="en-GB" sz="3200" dirty="0">
                <a:latin typeface="Calibri" panose="020F0502020204030204" pitchFamily="34" charset="0"/>
                <a:ea typeface="Times New Roman" panose="02020603050405020304" pitchFamily="18" charset="0"/>
              </a:rPr>
              <a:t>Much more support and personnel for Dyslexia than Dyscalculia</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More personnel for assessment but much less for intervention</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Inclusive</a:t>
            </a:r>
          </a:p>
          <a:p>
            <a:pPr marL="342900" lvl="0" indent="-342900">
              <a:buSzPts val="1000"/>
              <a:buFont typeface="Symbol" panose="05050102010706020507" pitchFamily="18" charset="2"/>
              <a:buChar char=""/>
              <a:tabLst>
                <a:tab pos="457200" algn="l"/>
              </a:tabLst>
            </a:pPr>
            <a:r>
              <a:rPr lang="en-GB" sz="3200" dirty="0">
                <a:latin typeface="Calibri" panose="020F0502020204030204" pitchFamily="34" charset="0"/>
                <a:ea typeface="Times New Roman" panose="02020603050405020304" pitchFamily="18" charset="0"/>
              </a:rPr>
              <a:t>E</a:t>
            </a:r>
            <a:r>
              <a:rPr lang="en-GB" sz="3200" dirty="0">
                <a:effectLst/>
                <a:latin typeface="Calibri" panose="020F0502020204030204" pitchFamily="34" charset="0"/>
                <a:ea typeface="Times New Roman" panose="02020603050405020304" pitchFamily="18" charset="0"/>
              </a:rPr>
              <a:t>ducation and policy</a:t>
            </a:r>
          </a:p>
          <a:p>
            <a:pPr marL="342900" lvl="0" indent="-342900">
              <a:buSzPts val="1000"/>
              <a:buFont typeface="Symbol" panose="05050102010706020507" pitchFamily="18" charset="2"/>
              <a:buChar char=""/>
              <a:tabLst>
                <a:tab pos="457200" algn="l"/>
              </a:tabLst>
            </a:pPr>
            <a:r>
              <a:rPr lang="en-GB" sz="3200" dirty="0">
                <a:latin typeface="Calibri" panose="020F0502020204030204" pitchFamily="34" charset="0"/>
                <a:ea typeface="Times New Roman" panose="02020603050405020304" pitchFamily="18" charset="0"/>
              </a:rPr>
              <a:t>Master’s level Training</a:t>
            </a: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Link to the UK training</a:t>
            </a:r>
            <a:endParaRPr lang="en-GB" sz="32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5271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1CE-BA8E-40D2-A4A0-BEF8E265FC0D}"/>
              </a:ext>
            </a:extLst>
          </p:cNvPr>
          <p:cNvSpPr>
            <a:spLocks noGrp="1"/>
          </p:cNvSpPr>
          <p:nvPr>
            <p:ph type="title"/>
          </p:nvPr>
        </p:nvSpPr>
        <p:spPr>
          <a:xfrm>
            <a:off x="838200" y="500062"/>
            <a:ext cx="10515600" cy="1325563"/>
          </a:xfrm>
        </p:spPr>
        <p:txBody>
          <a:bodyPr>
            <a:normAutofit/>
          </a:bodyPr>
          <a:lstStyle/>
          <a:p>
            <a:r>
              <a:rPr lang="en-GB" sz="3600" b="1" dirty="0">
                <a:effectLst/>
                <a:latin typeface="Calibri" panose="020F0502020204030204" pitchFamily="34" charset="0"/>
                <a:ea typeface="Calibri" panose="020F0502020204030204" pitchFamily="34" charset="0"/>
              </a:rPr>
              <a:t>Challenges and Barriers</a:t>
            </a:r>
            <a:endParaRPr lang="en-GB" sz="7200" dirty="0"/>
          </a:p>
        </p:txBody>
      </p:sp>
      <p:sp>
        <p:nvSpPr>
          <p:cNvPr id="3" name="Content Placeholder 2">
            <a:extLst>
              <a:ext uri="{FF2B5EF4-FFF2-40B4-BE49-F238E27FC236}">
                <a16:creationId xmlns:a16="http://schemas.microsoft.com/office/drawing/2014/main" id="{54D356C8-258C-4057-AC44-C14ACFD6028D}"/>
              </a:ext>
            </a:extLst>
          </p:cNvPr>
          <p:cNvSpPr>
            <a:spLocks noGrp="1"/>
          </p:cNvSpPr>
          <p:nvPr>
            <p:ph idx="1"/>
          </p:nvPr>
        </p:nvSpPr>
        <p:spPr/>
        <p:txBody>
          <a:bodyPr>
            <a:normAutofit fontScale="92500"/>
          </a:bodyPr>
          <a:lstStyle/>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Delays in assessment due to resource limitations</a:t>
            </a:r>
            <a:endParaRPr lang="en-GB" sz="36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Variability in access to assessments across different schools</a:t>
            </a:r>
            <a:endParaRPr lang="en-GB" sz="36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Limited awareness and training among some educators</a:t>
            </a:r>
            <a:endParaRPr lang="en-GB" sz="36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Stigma and misconceptions surrounding learning difficulties</a:t>
            </a:r>
          </a:p>
          <a:p>
            <a:pPr marL="342900" lvl="0" indent="-342900">
              <a:buSzPts val="1000"/>
              <a:buFont typeface="Symbol" panose="05050102010706020507" pitchFamily="18" charset="2"/>
              <a:buChar char=""/>
              <a:tabLst>
                <a:tab pos="457200" algn="l"/>
              </a:tabLst>
            </a:pPr>
            <a:r>
              <a:rPr lang="en-GB" sz="3600" dirty="0">
                <a:latin typeface="Calibri" panose="020F0502020204030204" pitchFamily="34" charset="0"/>
                <a:ea typeface="Times New Roman" panose="02020603050405020304" pitchFamily="18" charset="0"/>
              </a:rPr>
              <a:t>Challenges with intervention – lack of personnel, almost non-existent for dyscalculia</a:t>
            </a:r>
            <a:endParaRPr lang="en-GB" sz="36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7237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6851-56A8-4A78-8882-C6AF5EDA87F2}"/>
              </a:ext>
            </a:extLst>
          </p:cNvPr>
          <p:cNvSpPr>
            <a:spLocks noGrp="1"/>
          </p:cNvSpPr>
          <p:nvPr>
            <p:ph type="title"/>
          </p:nvPr>
        </p:nvSpPr>
        <p:spPr/>
        <p:txBody>
          <a:bodyPr>
            <a:normAutofit/>
          </a:bodyPr>
          <a:lstStyle/>
          <a:p>
            <a:r>
              <a:rPr lang="en-GB" b="1" dirty="0">
                <a:effectLst/>
                <a:latin typeface="Calibri" panose="020F0502020204030204" pitchFamily="34" charset="0"/>
                <a:ea typeface="Calibri" panose="020F0502020204030204" pitchFamily="34" charset="0"/>
              </a:rPr>
              <a:t>Educational vs. Clinical Settings</a:t>
            </a:r>
            <a:endParaRPr lang="en-GB" dirty="0"/>
          </a:p>
        </p:txBody>
      </p:sp>
      <p:sp>
        <p:nvSpPr>
          <p:cNvPr id="3" name="Content Placeholder 2">
            <a:extLst>
              <a:ext uri="{FF2B5EF4-FFF2-40B4-BE49-F238E27FC236}">
                <a16:creationId xmlns:a16="http://schemas.microsoft.com/office/drawing/2014/main" id="{A34745C0-DDD4-468A-8E20-BA20555E2EA7}"/>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Public vs private practice: Differences in accessibility and resources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School-based vs independent assessments: Costs and waiting times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Integration of support services within mainstream schools</a:t>
            </a:r>
            <a:endParaRPr lang="en-GB" sz="32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69067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B2A9-A404-4FDB-8DC6-FF6EABF08F77}"/>
              </a:ext>
            </a:extLst>
          </p:cNvPr>
          <p:cNvSpPr>
            <a:spLocks noGrp="1"/>
          </p:cNvSpPr>
          <p:nvPr>
            <p:ph type="title"/>
          </p:nvPr>
        </p:nvSpPr>
        <p:spPr>
          <a:xfrm>
            <a:off x="932468" y="365125"/>
            <a:ext cx="10515600" cy="1325563"/>
          </a:xfrm>
        </p:spPr>
        <p:txBody>
          <a:bodyPr>
            <a:normAutofit/>
          </a:bodyPr>
          <a:lstStyle/>
          <a:p>
            <a:r>
              <a:rPr lang="en-GB" b="1" dirty="0">
                <a:effectLst/>
                <a:latin typeface="Calibri" panose="020F0502020204030204" pitchFamily="34" charset="0"/>
                <a:ea typeface="Calibri" panose="020F0502020204030204" pitchFamily="34" charset="0"/>
              </a:rPr>
              <a:t>Emerging Trends and Innovations</a:t>
            </a:r>
            <a:endParaRPr lang="en-GB" dirty="0"/>
          </a:p>
        </p:txBody>
      </p:sp>
      <p:sp>
        <p:nvSpPr>
          <p:cNvPr id="3" name="Content Placeholder 2">
            <a:extLst>
              <a:ext uri="{FF2B5EF4-FFF2-40B4-BE49-F238E27FC236}">
                <a16:creationId xmlns:a16="http://schemas.microsoft.com/office/drawing/2014/main" id="{148518D7-2D0C-4043-BAFD-FBBAEDC97638}"/>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Digital tools and AI-driven assessment methods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Research initiatives in dyslexia and dyscalculia interventions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Government initiatives to improve access and reduce delays</a:t>
            </a:r>
            <a:endParaRPr lang="en-GB" sz="3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200" dirty="0">
                <a:effectLst/>
                <a:latin typeface="Calibri" panose="020F0502020204030204" pitchFamily="34" charset="0"/>
                <a:ea typeface="Times New Roman" panose="02020603050405020304" pitchFamily="18" charset="0"/>
              </a:rPr>
              <a:t>Collaboration with European institutions for best practices</a:t>
            </a:r>
            <a:endParaRPr lang="en-GB" sz="32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51508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6851-56A8-4A78-8882-C6AF5EDA87F2}"/>
              </a:ext>
            </a:extLst>
          </p:cNvPr>
          <p:cNvSpPr>
            <a:spLocks noGrp="1"/>
          </p:cNvSpPr>
          <p:nvPr>
            <p:ph type="title"/>
          </p:nvPr>
        </p:nvSpPr>
        <p:spPr/>
        <p:txBody>
          <a:bodyPr/>
          <a:lstStyle/>
          <a:p>
            <a:r>
              <a:rPr lang="en-GB" b="1" dirty="0">
                <a:latin typeface="+mn-lt"/>
              </a:rPr>
              <a:t>NGOs</a:t>
            </a:r>
          </a:p>
        </p:txBody>
      </p:sp>
      <p:sp>
        <p:nvSpPr>
          <p:cNvPr id="3" name="Content Placeholder 2">
            <a:extLst>
              <a:ext uri="{FF2B5EF4-FFF2-40B4-BE49-F238E27FC236}">
                <a16:creationId xmlns:a16="http://schemas.microsoft.com/office/drawing/2014/main" id="{A34745C0-DDD4-468A-8E20-BA20555E2EA7}"/>
              </a:ext>
            </a:extLst>
          </p:cNvPr>
          <p:cNvSpPr>
            <a:spLocks noGrp="1"/>
          </p:cNvSpPr>
          <p:nvPr>
            <p:ph idx="1"/>
          </p:nvPr>
        </p:nvSpPr>
        <p:spPr/>
        <p:txBody>
          <a:bodyPr>
            <a:normAutofit/>
          </a:bodyPr>
          <a:lstStyle/>
          <a:p>
            <a:r>
              <a:rPr lang="en-GB" dirty="0"/>
              <a:t>Malta Dyslexia Association</a:t>
            </a:r>
          </a:p>
          <a:p>
            <a:r>
              <a:rPr lang="en-GB" dirty="0"/>
              <a:t>Autism Parents’ Association – Malta </a:t>
            </a:r>
          </a:p>
          <a:p>
            <a:r>
              <a:rPr lang="en-GB" dirty="0"/>
              <a:t>ADHD Malta</a:t>
            </a:r>
          </a:p>
          <a:p>
            <a:r>
              <a:rPr lang="en-GB" dirty="0"/>
              <a:t>MFOPD – Malta Federation of Organisations Persons with Disability</a:t>
            </a:r>
          </a:p>
          <a:p>
            <a:r>
              <a:rPr lang="en-GB" dirty="0"/>
              <a:t>Malta Chamber of Psychologists</a:t>
            </a:r>
          </a:p>
          <a:p>
            <a:r>
              <a:rPr lang="en-GB" dirty="0"/>
              <a:t>Malta Association for the Counselling Profession</a:t>
            </a:r>
          </a:p>
          <a:p>
            <a:endParaRPr lang="en-GB" dirty="0"/>
          </a:p>
        </p:txBody>
      </p:sp>
      <p:pic>
        <p:nvPicPr>
          <p:cNvPr id="1026" name="Picture 2">
            <a:extLst>
              <a:ext uri="{FF2B5EF4-FFF2-40B4-BE49-F238E27FC236}">
                <a16:creationId xmlns:a16="http://schemas.microsoft.com/office/drawing/2014/main" id="{11EA6D98-4C96-42C3-B56D-A790F9EEB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360" y="313554"/>
            <a:ext cx="16383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lta Chamber of Psychologists">
            <a:extLst>
              <a:ext uri="{FF2B5EF4-FFF2-40B4-BE49-F238E27FC236}">
                <a16:creationId xmlns:a16="http://schemas.microsoft.com/office/drawing/2014/main" id="{D7C652C0-DFB3-4BC9-A5A1-16EE636AEA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19220" y="369430"/>
            <a:ext cx="4108280" cy="1207159"/>
          </a:xfrm>
          <a:prstGeom prst="rect">
            <a:avLst/>
          </a:prstGeom>
          <a:noFill/>
          <a:ln>
            <a:noFill/>
          </a:ln>
        </p:spPr>
      </p:pic>
      <p:pic>
        <p:nvPicPr>
          <p:cNvPr id="8" name="Picture 7" descr="ADHD Malta – Website for the ADHD Malta">
            <a:extLst>
              <a:ext uri="{FF2B5EF4-FFF2-40B4-BE49-F238E27FC236}">
                <a16:creationId xmlns:a16="http://schemas.microsoft.com/office/drawing/2014/main" id="{6D0F4813-F988-43C7-8D13-B26DEC08D4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652443" y="1576589"/>
            <a:ext cx="2319756" cy="1671719"/>
          </a:xfrm>
          <a:prstGeom prst="rect">
            <a:avLst/>
          </a:prstGeom>
          <a:noFill/>
          <a:ln>
            <a:noFill/>
          </a:ln>
        </p:spPr>
      </p:pic>
      <p:pic>
        <p:nvPicPr>
          <p:cNvPr id="9" name="Picture 8" descr="MACP – Malta Association for the Counselling Profession">
            <a:extLst>
              <a:ext uri="{FF2B5EF4-FFF2-40B4-BE49-F238E27FC236}">
                <a16:creationId xmlns:a16="http://schemas.microsoft.com/office/drawing/2014/main" id="{99C03740-BD98-48D5-91F8-BAF5639A7A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86427" y="5265092"/>
            <a:ext cx="3115094" cy="1252390"/>
          </a:xfrm>
          <a:prstGeom prst="rect">
            <a:avLst/>
          </a:prstGeom>
          <a:noFill/>
          <a:ln>
            <a:noFill/>
          </a:ln>
        </p:spPr>
      </p:pic>
      <p:pic>
        <p:nvPicPr>
          <p:cNvPr id="10" name="Picture 9" descr="Malta Federation of Organisations Persons with Disability">
            <a:extLst>
              <a:ext uri="{FF2B5EF4-FFF2-40B4-BE49-F238E27FC236}">
                <a16:creationId xmlns:a16="http://schemas.microsoft.com/office/drawing/2014/main" id="{9A482F18-952C-4594-87FC-3CED9CCF7C8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69154" y="4301582"/>
            <a:ext cx="2422846" cy="2556418"/>
          </a:xfrm>
          <a:prstGeom prst="rect">
            <a:avLst/>
          </a:prstGeom>
          <a:noFill/>
          <a:ln>
            <a:noFill/>
          </a:ln>
        </p:spPr>
      </p:pic>
      <p:pic>
        <p:nvPicPr>
          <p:cNvPr id="11" name="officeArt object" descr="Picture 1">
            <a:extLst>
              <a:ext uri="{FF2B5EF4-FFF2-40B4-BE49-F238E27FC236}">
                <a16:creationId xmlns:a16="http://schemas.microsoft.com/office/drawing/2014/main" id="{560E0AF5-E206-4129-B876-71743366962D}"/>
              </a:ext>
            </a:extLst>
          </p:cNvPr>
          <p:cNvPicPr/>
          <p:nvPr/>
        </p:nvPicPr>
        <p:blipFill>
          <a:blip r:embed="rId7"/>
          <a:stretch>
            <a:fillRect/>
          </a:stretch>
        </p:blipFill>
        <p:spPr>
          <a:xfrm>
            <a:off x="6649747" y="5188815"/>
            <a:ext cx="1955117" cy="1299755"/>
          </a:xfrm>
          <a:prstGeom prst="rect">
            <a:avLst/>
          </a:prstGeom>
          <a:ln w="12700" cap="flat">
            <a:noFill/>
            <a:miter lim="400000"/>
          </a:ln>
          <a:effectLst/>
        </p:spPr>
      </p:pic>
    </p:spTree>
    <p:extLst>
      <p:ext uri="{BB962C8B-B14F-4D97-AF65-F5344CB8AC3E}">
        <p14:creationId xmlns:p14="http://schemas.microsoft.com/office/powerpoint/2010/main" val="243585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1CE-BA8E-40D2-A4A0-BEF8E265FC0D}"/>
              </a:ext>
            </a:extLst>
          </p:cNvPr>
          <p:cNvSpPr>
            <a:spLocks noGrp="1"/>
          </p:cNvSpPr>
          <p:nvPr>
            <p:ph type="title"/>
          </p:nvPr>
        </p:nvSpPr>
        <p:spPr/>
        <p:txBody>
          <a:bodyPr/>
          <a:lstStyle/>
          <a:p>
            <a:r>
              <a:rPr lang="en-GB" b="1" dirty="0">
                <a:latin typeface="+mn-lt"/>
              </a:rPr>
              <a:t>Conclusion</a:t>
            </a:r>
          </a:p>
        </p:txBody>
      </p:sp>
      <p:sp>
        <p:nvSpPr>
          <p:cNvPr id="3" name="Content Placeholder 2">
            <a:extLst>
              <a:ext uri="{FF2B5EF4-FFF2-40B4-BE49-F238E27FC236}">
                <a16:creationId xmlns:a16="http://schemas.microsoft.com/office/drawing/2014/main" id="{54D356C8-258C-4057-AC44-C14ACFD6028D}"/>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Malta’s strengths</a:t>
            </a: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Areas for improvement</a:t>
            </a:r>
            <a:endParaRPr lang="en-GB" sz="36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Future recommendations for policy training </a:t>
            </a:r>
            <a:r>
              <a:rPr lang="en-GB" sz="3600">
                <a:effectLst/>
                <a:latin typeface="Calibri" panose="020F0502020204030204" pitchFamily="34" charset="0"/>
                <a:ea typeface="Times New Roman" panose="02020603050405020304" pitchFamily="18" charset="0"/>
              </a:rPr>
              <a:t>and practice</a:t>
            </a:r>
            <a:endParaRPr lang="en-GB" sz="36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3600" dirty="0">
                <a:effectLst/>
                <a:latin typeface="Calibri" panose="020F0502020204030204" pitchFamily="34" charset="0"/>
                <a:ea typeface="Times New Roman" panose="02020603050405020304" pitchFamily="18" charset="0"/>
              </a:rPr>
              <a:t>Encouraging further research and development in assessment methods</a:t>
            </a:r>
            <a:endParaRPr lang="en-GB" sz="36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85332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FCDF-F69B-405E-A0BE-3B52151BED11}"/>
              </a:ext>
            </a:extLst>
          </p:cNvPr>
          <p:cNvSpPr>
            <a:spLocks noGrp="1"/>
          </p:cNvSpPr>
          <p:nvPr>
            <p:ph type="title"/>
          </p:nvPr>
        </p:nvSpPr>
        <p:spPr>
          <a:xfrm>
            <a:off x="317107" y="365125"/>
            <a:ext cx="11036693" cy="1325563"/>
          </a:xfrm>
        </p:spPr>
        <p:txBody>
          <a:bodyPr/>
          <a:lstStyle/>
          <a:p>
            <a:r>
              <a:rPr lang="en-GB" b="1" dirty="0">
                <a:latin typeface="+mn-lt"/>
              </a:rPr>
              <a:t>Presenting Malta</a:t>
            </a:r>
          </a:p>
        </p:txBody>
      </p:sp>
      <p:sp>
        <p:nvSpPr>
          <p:cNvPr id="5" name="Content Placeholder 4">
            <a:extLst>
              <a:ext uri="{FF2B5EF4-FFF2-40B4-BE49-F238E27FC236}">
                <a16:creationId xmlns:a16="http://schemas.microsoft.com/office/drawing/2014/main" id="{47BE1229-FC6C-48AA-81B4-E81E62F8975F}"/>
              </a:ext>
            </a:extLst>
          </p:cNvPr>
          <p:cNvSpPr>
            <a:spLocks noGrp="1"/>
          </p:cNvSpPr>
          <p:nvPr>
            <p:ph idx="1"/>
          </p:nvPr>
        </p:nvSpPr>
        <p:spPr>
          <a:xfrm>
            <a:off x="317107" y="1548737"/>
            <a:ext cx="10515600" cy="4802187"/>
          </a:xfrm>
        </p:spPr>
        <p:txBody>
          <a:bodyPr/>
          <a:lstStyle/>
          <a:p>
            <a:pPr marL="0" indent="0">
              <a:lnSpc>
                <a:spcPct val="120000"/>
              </a:lnSpc>
              <a:spcBef>
                <a:spcPts val="0"/>
              </a:spcBef>
              <a:buNone/>
            </a:pPr>
            <a:r>
              <a:rPr lang="en-GB" dirty="0">
                <a:ea typeface="Calibri" panose="020F0502020204030204" pitchFamily="34" charset="0"/>
                <a:cs typeface="Calibri" panose="020F0502020204030204" pitchFamily="34" charset="0"/>
              </a:rPr>
              <a:t>Southern European  archipelago in Mediterranean Sea </a:t>
            </a:r>
          </a:p>
          <a:p>
            <a:pPr marL="0" indent="0">
              <a:lnSpc>
                <a:spcPct val="120000"/>
              </a:lnSpc>
              <a:spcBef>
                <a:spcPts val="0"/>
              </a:spcBef>
              <a:buNone/>
            </a:pPr>
            <a:r>
              <a:rPr lang="en-GB" dirty="0">
                <a:ea typeface="Calibri" panose="020F0502020204030204" pitchFamily="34" charset="0"/>
                <a:cs typeface="Calibri" panose="020F0502020204030204" pitchFamily="34" charset="0"/>
              </a:rPr>
              <a:t>  80 km (50 mi) south of Italy, </a:t>
            </a:r>
          </a:p>
          <a:p>
            <a:pPr marL="0" indent="0">
              <a:lnSpc>
                <a:spcPct val="120000"/>
              </a:lnSpc>
              <a:spcBef>
                <a:spcPts val="0"/>
              </a:spcBef>
              <a:buNone/>
            </a:pPr>
            <a:r>
              <a:rPr lang="en-GB" dirty="0">
                <a:ea typeface="Calibri" panose="020F0502020204030204" pitchFamily="34" charset="0"/>
                <a:cs typeface="Calibri" panose="020F0502020204030204" pitchFamily="34" charset="0"/>
              </a:rPr>
              <a:t>284 km (176 mi) east of Tunisia, and</a:t>
            </a:r>
          </a:p>
          <a:p>
            <a:pPr marL="0" indent="0">
              <a:lnSpc>
                <a:spcPct val="120000"/>
              </a:lnSpc>
              <a:spcBef>
                <a:spcPts val="0"/>
              </a:spcBef>
              <a:buNone/>
            </a:pPr>
            <a:r>
              <a:rPr lang="en-GB" dirty="0">
                <a:ea typeface="Calibri" panose="020F0502020204030204" pitchFamily="34" charset="0"/>
                <a:cs typeface="Calibri" panose="020F0502020204030204" pitchFamily="34" charset="0"/>
              </a:rPr>
              <a:t>333 km (207 mi) north of Libya.</a:t>
            </a:r>
          </a:p>
          <a:p>
            <a:pPr marL="0" indent="0">
              <a:lnSpc>
                <a:spcPct val="120000"/>
              </a:lnSpc>
              <a:spcBef>
                <a:spcPts val="0"/>
              </a:spcBef>
              <a:buNone/>
            </a:pPr>
            <a:r>
              <a:rPr lang="en-GB" dirty="0">
                <a:ea typeface="Calibri" panose="020F0502020204030204" pitchFamily="34" charset="0"/>
                <a:cs typeface="Calibri" panose="020F0502020204030204" pitchFamily="34" charset="0"/>
              </a:rPr>
              <a:t>&gt;560000</a:t>
            </a:r>
            <a:r>
              <a:rPr lang="en-GB" dirty="0">
                <a:solidFill>
                  <a:srgbClr val="444444"/>
                </a:solidFill>
                <a:ea typeface="Calibri" panose="020F0502020204030204" pitchFamily="34" charset="0"/>
                <a:cs typeface="Calibri" panose="020F0502020204030204" pitchFamily="34" charset="0"/>
              </a:rPr>
              <a:t> </a:t>
            </a:r>
            <a:r>
              <a:rPr lang="en-GB" dirty="0">
                <a:ea typeface="Calibri" panose="020F0502020204030204" pitchFamily="34" charset="0"/>
                <a:cs typeface="Calibri" panose="020F0502020204030204" pitchFamily="34" charset="0"/>
              </a:rPr>
              <a:t>(Eurostat, 2023) people over </a:t>
            </a:r>
          </a:p>
          <a:p>
            <a:pPr marL="0" indent="0">
              <a:lnSpc>
                <a:spcPct val="120000"/>
              </a:lnSpc>
              <a:spcBef>
                <a:spcPts val="0"/>
              </a:spcBef>
              <a:buNone/>
            </a:pPr>
            <a:r>
              <a:rPr lang="en-GB" dirty="0">
                <a:ea typeface="Calibri" panose="020F0502020204030204" pitchFamily="34" charset="0"/>
                <a:cs typeface="Calibri" panose="020F0502020204030204" pitchFamily="34" charset="0"/>
              </a:rPr>
              <a:t>an area of 316 km</a:t>
            </a:r>
            <a:r>
              <a:rPr lang="en-GB" baseline="30000" dirty="0">
                <a:ea typeface="Calibri" panose="020F0502020204030204" pitchFamily="34" charset="0"/>
                <a:cs typeface="Calibri" panose="020F0502020204030204" pitchFamily="34" charset="0"/>
              </a:rPr>
              <a:t>2</a:t>
            </a:r>
            <a:r>
              <a:rPr lang="en-GB" dirty="0">
                <a:ea typeface="Calibri" panose="020F0502020204030204" pitchFamily="34" charset="0"/>
                <a:cs typeface="Calibri" panose="020F0502020204030204" pitchFamily="34" charset="0"/>
              </a:rPr>
              <a:t> (122 </a:t>
            </a:r>
            <a:r>
              <a:rPr lang="en-GB" dirty="0" err="1">
                <a:ea typeface="Calibri" panose="020F0502020204030204" pitchFamily="34" charset="0"/>
                <a:cs typeface="Calibri" panose="020F0502020204030204" pitchFamily="34" charset="0"/>
              </a:rPr>
              <a:t>sq</a:t>
            </a:r>
            <a:r>
              <a:rPr lang="en-GB" dirty="0">
                <a:ea typeface="Calibri" panose="020F0502020204030204" pitchFamily="34" charset="0"/>
                <a:cs typeface="Calibri" panose="020F0502020204030204" pitchFamily="34" charset="0"/>
              </a:rPr>
              <a:t> mi)</a:t>
            </a:r>
          </a:p>
          <a:p>
            <a:pPr marL="0" indent="0">
              <a:lnSpc>
                <a:spcPct val="120000"/>
              </a:lnSpc>
              <a:spcBef>
                <a:spcPts val="0"/>
              </a:spcBef>
              <a:buNone/>
            </a:pPr>
            <a:r>
              <a:rPr lang="en-GB" dirty="0">
                <a:ea typeface="Calibri" panose="020F0502020204030204" pitchFamily="34" charset="0"/>
                <a:cs typeface="Calibri" panose="020F0502020204030204" pitchFamily="34" charset="0"/>
              </a:rPr>
              <a:t>World’s 10</a:t>
            </a:r>
            <a:r>
              <a:rPr lang="en-GB" baseline="30000" dirty="0">
                <a:ea typeface="Calibri" panose="020F0502020204030204" pitchFamily="34" charset="0"/>
                <a:cs typeface="Calibri" panose="020F0502020204030204" pitchFamily="34" charset="0"/>
              </a:rPr>
              <a:t>th</a:t>
            </a:r>
            <a:r>
              <a:rPr lang="en-GB" dirty="0">
                <a:ea typeface="Calibri" panose="020F0502020204030204" pitchFamily="34" charset="0"/>
                <a:cs typeface="Calibri" panose="020F0502020204030204" pitchFamily="34" charset="0"/>
              </a:rPr>
              <a:t> Smallest and 5</a:t>
            </a:r>
            <a:r>
              <a:rPr lang="en-GB" baseline="30000" dirty="0">
                <a:ea typeface="Calibri" panose="020F0502020204030204" pitchFamily="34" charset="0"/>
                <a:cs typeface="Calibri" panose="020F0502020204030204" pitchFamily="34" charset="0"/>
              </a:rPr>
              <a:t>th</a:t>
            </a:r>
            <a:r>
              <a:rPr lang="en-GB" dirty="0">
                <a:ea typeface="Calibri" panose="020F0502020204030204" pitchFamily="34" charset="0"/>
                <a:cs typeface="Calibri" panose="020F0502020204030204" pitchFamily="34" charset="0"/>
              </a:rPr>
              <a:t> </a:t>
            </a:r>
          </a:p>
          <a:p>
            <a:pPr marL="0" indent="0">
              <a:lnSpc>
                <a:spcPct val="120000"/>
              </a:lnSpc>
              <a:spcBef>
                <a:spcPts val="0"/>
              </a:spcBef>
              <a:buNone/>
            </a:pPr>
            <a:r>
              <a:rPr lang="en-GB" dirty="0">
                <a:ea typeface="Calibri" panose="020F0502020204030204" pitchFamily="34" charset="0"/>
                <a:cs typeface="Calibri" panose="020F0502020204030204" pitchFamily="34" charset="0"/>
              </a:rPr>
              <a:t>most densely populated country.</a:t>
            </a:r>
          </a:p>
          <a:p>
            <a:endParaRPr lang="en-GB" dirty="0"/>
          </a:p>
        </p:txBody>
      </p:sp>
      <p:pic>
        <p:nvPicPr>
          <p:cNvPr id="6" name="Picture 5" descr="malta-map">
            <a:extLst>
              <a:ext uri="{FF2B5EF4-FFF2-40B4-BE49-F238E27FC236}">
                <a16:creationId xmlns:a16="http://schemas.microsoft.com/office/drawing/2014/main" id="{D6D30BF1-550E-4D33-AECA-E044BD08D2A7}"/>
              </a:ext>
            </a:extLst>
          </p:cNvPr>
          <p:cNvPicPr/>
          <p:nvPr/>
        </p:nvPicPr>
        <p:blipFill rotWithShape="1">
          <a:blip r:embed="rId2">
            <a:extLst>
              <a:ext uri="{28A0092B-C50C-407E-A947-70E740481C1C}">
                <a14:useLocalDpi xmlns:a14="http://schemas.microsoft.com/office/drawing/2010/main" val="0"/>
              </a:ext>
            </a:extLst>
          </a:blip>
          <a:srcRect l="-1098" t="7431"/>
          <a:stretch/>
        </p:blipFill>
        <p:spPr bwMode="auto">
          <a:xfrm>
            <a:off x="6202837" y="2554664"/>
            <a:ext cx="6016295" cy="4303335"/>
          </a:xfrm>
          <a:prstGeom prst="rect">
            <a:avLst/>
          </a:prstGeom>
          <a:noFill/>
          <a:ln>
            <a:noFill/>
          </a:ln>
        </p:spPr>
      </p:pic>
      <p:pic>
        <p:nvPicPr>
          <p:cNvPr id="7" name="Picture Placeholder 6" descr="malta_flag.jpg">
            <a:extLst>
              <a:ext uri="{FF2B5EF4-FFF2-40B4-BE49-F238E27FC236}">
                <a16:creationId xmlns:a16="http://schemas.microsoft.com/office/drawing/2014/main" id="{68D9D54C-DCC0-4724-AD2D-FADD1EA00B07}"/>
              </a:ext>
            </a:extLst>
          </p:cNvPr>
          <p:cNvPicPr>
            <a:picLocks noChangeAspect="1"/>
          </p:cNvPicPr>
          <p:nvPr/>
        </p:nvPicPr>
        <p:blipFill>
          <a:blip r:embed="rId3"/>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259211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339" y="347521"/>
            <a:ext cx="10746557" cy="5695060"/>
          </a:xfrm>
        </p:spPr>
        <p:txBody>
          <a:bodyPr>
            <a:normAutofit/>
          </a:bodyPr>
          <a:lstStyle/>
          <a:p>
            <a:pPr>
              <a:lnSpc>
                <a:spcPct val="12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Capital City Valletta, smallest national capital in the European Union (0.8 km²). </a:t>
            </a:r>
          </a:p>
          <a:p>
            <a:pPr>
              <a:lnSpc>
                <a:spcPct val="12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Official languages are Maltese and English </a:t>
            </a:r>
          </a:p>
          <a:p>
            <a:pPr>
              <a:lnSpc>
                <a:spcPct val="12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Maltese only Semitic language in the European Union and the only Semitic language using Roman letters </a:t>
            </a:r>
          </a:p>
          <a:p>
            <a:pPr>
              <a:lnSpc>
                <a:spcPct val="12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Inhabited since approximately 5900 BC. </a:t>
            </a:r>
          </a:p>
          <a:p>
            <a:endParaRPr lang="en-GB"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B09D5AE-CC77-4D51-8533-B29B2E8CB35B}" type="slidenum">
              <a:rPr lang="en-US" altLang="en-US" smtClean="0"/>
              <a:pPr/>
              <a:t>4</a:t>
            </a:fld>
            <a:endParaRPr lang="en-US" altLang="en-US"/>
          </a:p>
        </p:txBody>
      </p:sp>
      <p:pic>
        <p:nvPicPr>
          <p:cNvPr id="9" name="Picture 8" descr="Image result for malta euro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3949831"/>
            <a:ext cx="4235475" cy="2917596"/>
          </a:xfrm>
          <a:prstGeom prst="rect">
            <a:avLst/>
          </a:prstGeom>
          <a:noFill/>
          <a:ln>
            <a:noFill/>
          </a:ln>
        </p:spPr>
      </p:pic>
      <p:pic>
        <p:nvPicPr>
          <p:cNvPr id="13" name="Content Placeholder 3" descr="Malta Island: The Complete Travel Guide - Traveladvo">
            <a:extLst>
              <a:ext uri="{FF2B5EF4-FFF2-40B4-BE49-F238E27FC236}">
                <a16:creationId xmlns:a16="http://schemas.microsoft.com/office/drawing/2014/main" id="{A4E22714-216E-41F3-91C1-C31B7BFA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024" y="3933240"/>
            <a:ext cx="4372976" cy="29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lta Balconies&quot; Images – Browse 84 Stock Photos, Vectors ...">
            <a:extLst>
              <a:ext uri="{FF2B5EF4-FFF2-40B4-BE49-F238E27FC236}">
                <a16:creationId xmlns:a16="http://schemas.microsoft.com/office/drawing/2014/main" id="{79B78193-1341-4315-8CF0-B54B57E471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49614" y="3949831"/>
            <a:ext cx="4272851" cy="2917596"/>
          </a:xfrm>
          <a:prstGeom prst="rect">
            <a:avLst/>
          </a:prstGeom>
          <a:noFill/>
          <a:ln>
            <a:noFill/>
          </a:ln>
        </p:spPr>
      </p:pic>
      <p:sp>
        <p:nvSpPr>
          <p:cNvPr id="6" name="Content Placeholder 5">
            <a:extLst>
              <a:ext uri="{FF2B5EF4-FFF2-40B4-BE49-F238E27FC236}">
                <a16:creationId xmlns:a16="http://schemas.microsoft.com/office/drawing/2014/main" id="{CFA63200-F251-4281-BFAD-C18790BAD72B}"/>
              </a:ext>
            </a:extLst>
          </p:cNvPr>
          <p:cNvSpPr>
            <a:spLocks noGrp="1"/>
          </p:cNvSpPr>
          <p:nvPr>
            <p:ph idx="1"/>
          </p:nvPr>
        </p:nvSpPr>
        <p:spPr/>
        <p:txBody>
          <a:bodyPr/>
          <a:lstStyle/>
          <a:p>
            <a:endParaRPr lang="en-GB" dirty="0"/>
          </a:p>
        </p:txBody>
      </p:sp>
      <p:pic>
        <p:nvPicPr>
          <p:cNvPr id="16" name="Picture Placeholder 6" descr="malta_flag.jpg">
            <a:extLst>
              <a:ext uri="{FF2B5EF4-FFF2-40B4-BE49-F238E27FC236}">
                <a16:creationId xmlns:a16="http://schemas.microsoft.com/office/drawing/2014/main" id="{805051D3-870A-406A-B08D-DA9E34F72623}"/>
              </a:ext>
            </a:extLst>
          </p:cNvPr>
          <p:cNvPicPr>
            <a:picLocks noChangeAspect="1"/>
          </p:cNvPicPr>
          <p:nvPr/>
        </p:nvPicPr>
        <p:blipFill>
          <a:blip r:embed="rId5"/>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85773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B09D5AE-CC77-4D51-8533-B29B2E8CB35B}" type="slidenum">
              <a:rPr lang="en-US" altLang="en-US" smtClean="0"/>
              <a:pPr/>
              <a:t>5</a:t>
            </a:fld>
            <a:endParaRPr lang="en-US" altLang="en-US"/>
          </a:p>
        </p:txBody>
      </p:sp>
      <p:sp>
        <p:nvSpPr>
          <p:cNvPr id="8" name="Content Placeholder 7"/>
          <p:cNvSpPr>
            <a:spLocks noGrp="1"/>
          </p:cNvSpPr>
          <p:nvPr>
            <p:ph idx="1"/>
          </p:nvPr>
        </p:nvSpPr>
        <p:spPr>
          <a:xfrm>
            <a:off x="315721" y="473109"/>
            <a:ext cx="11533771" cy="5635460"/>
          </a:xfrm>
        </p:spPr>
        <p:txBody>
          <a:bodyPr>
            <a:normAutofit fontScale="85000" lnSpcReduction="20000"/>
          </a:bodyPr>
          <a:lstStyle/>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British colony in 1815-1964  influenced</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Malta’s Legal and Education System</a:t>
            </a:r>
          </a:p>
          <a:p>
            <a:pPr marL="0" indent="0">
              <a:lnSpc>
                <a:spcPct val="110000"/>
              </a:lnSpc>
              <a:spcBef>
                <a:spcPts val="0"/>
              </a:spcBef>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10000"/>
              </a:lnSpc>
              <a:spcBef>
                <a:spcPts val="0"/>
              </a:spcBef>
              <a:buAutoNum type="arabicPlain" startAt="1964"/>
            </a:pPr>
            <a:r>
              <a:rPr lang="en-GB" dirty="0">
                <a:latin typeface="Calibri" panose="020F0502020204030204" pitchFamily="34" charset="0"/>
                <a:ea typeface="Calibri" panose="020F0502020204030204" pitchFamily="34" charset="0"/>
                <a:cs typeface="Calibri" panose="020F0502020204030204" pitchFamily="34" charset="0"/>
              </a:rPr>
              <a:t>  Independent, </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	Member state of the Commonwealth of Nations</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1964	Member of the United Nations</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1974	Republic of Malta</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2004  	European Union Member</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2008	Eurozone monetary union in 2008.</a:t>
            </a:r>
          </a:p>
          <a:p>
            <a:pPr marL="0" indent="0">
              <a:lnSpc>
                <a:spcPct val="110000"/>
              </a:lnSpc>
              <a:spcBef>
                <a:spcPts val="0"/>
              </a:spcBef>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Long Christian legacy. Archdiocese Apostolic See </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as Paul the Apostle was shipwrecked on Malta,</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according to Acts of the Apostles.</a:t>
            </a:r>
          </a:p>
          <a:p>
            <a:pPr marL="0" indent="0">
              <a:lnSpc>
                <a:spcPct val="110000"/>
              </a:lnSpc>
              <a:spcBef>
                <a:spcPts val="0"/>
              </a:spcBef>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UNESCO World Heritage Sites: Hypogeum of </a:t>
            </a:r>
            <a:r>
              <a:rPr lang="en-GB" dirty="0" err="1">
                <a:latin typeface="Calibri" panose="020F0502020204030204" pitchFamily="34" charset="0"/>
                <a:ea typeface="Calibri" panose="020F0502020204030204" pitchFamily="34" charset="0"/>
                <a:cs typeface="Calibri" panose="020F0502020204030204" pitchFamily="34" charset="0"/>
              </a:rPr>
              <a:t>Ħal-Saflieni</a:t>
            </a:r>
            <a:r>
              <a:rPr lang="en-GB" dirty="0">
                <a:latin typeface="Calibri" panose="020F0502020204030204" pitchFamily="34" charset="0"/>
                <a:ea typeface="Calibri" panose="020F0502020204030204" pitchFamily="34" charset="0"/>
                <a:cs typeface="Calibri" panose="020F0502020204030204" pitchFamily="34" charset="0"/>
              </a:rPr>
              <a:t>, Valletta  </a:t>
            </a:r>
          </a:p>
          <a:p>
            <a:pPr marL="0" indent="0">
              <a:lnSpc>
                <a:spcPct val="110000"/>
              </a:lnSpc>
              <a:spcBef>
                <a:spcPts val="0"/>
              </a:spcBef>
              <a:buNone/>
            </a:pPr>
            <a:r>
              <a:rPr lang="en-GB" dirty="0">
                <a:latin typeface="Calibri" panose="020F0502020204030204" pitchFamily="34" charset="0"/>
                <a:ea typeface="Calibri" panose="020F0502020204030204" pitchFamily="34" charset="0"/>
                <a:cs typeface="Calibri" panose="020F0502020204030204" pitchFamily="34" charset="0"/>
              </a:rPr>
              <a:t>Seven megalithic Temples some of the oldest free-standing structures world</a:t>
            </a:r>
            <a:r>
              <a:rPr lang="en-GB" sz="3600" dirty="0">
                <a:latin typeface="Calibri" panose="020F0502020204030204" pitchFamily="34" charset="0"/>
                <a:ea typeface="Calibri" panose="020F0502020204030204" pitchFamily="34" charset="0"/>
                <a:cs typeface="Calibri" panose="020F0502020204030204" pitchFamily="34" charset="0"/>
              </a:rPr>
              <a:t>. </a:t>
            </a:r>
          </a:p>
          <a:p>
            <a:pPr>
              <a:spcBef>
                <a:spcPts val="0"/>
              </a:spcBef>
            </a:pPr>
            <a:endParaRPr lang="en-GB" dirty="0"/>
          </a:p>
          <a:p>
            <a:pPr>
              <a:spcBef>
                <a:spcPts val="0"/>
              </a:spcBef>
            </a:pPr>
            <a:endParaRPr lang="en-GB" dirty="0"/>
          </a:p>
          <a:p>
            <a:endParaRPr lang="en-GB" dirty="0"/>
          </a:p>
        </p:txBody>
      </p:sp>
      <p:pic>
        <p:nvPicPr>
          <p:cNvPr id="9" name="Picture 8" descr="Image result for Ggantija Temples"/>
          <p:cNvPicPr/>
          <p:nvPr/>
        </p:nvPicPr>
        <p:blipFill rotWithShape="1">
          <a:blip r:embed="rId2">
            <a:extLst>
              <a:ext uri="{28A0092B-C50C-407E-A947-70E740481C1C}">
                <a14:useLocalDpi xmlns:a14="http://schemas.microsoft.com/office/drawing/2010/main" val="0"/>
              </a:ext>
            </a:extLst>
          </a:blip>
          <a:srcRect l="21491" t="4768" r="1870" b="8088"/>
          <a:stretch/>
        </p:blipFill>
        <p:spPr bwMode="auto">
          <a:xfrm>
            <a:off x="8407322" y="2359868"/>
            <a:ext cx="3744414" cy="2852936"/>
          </a:xfrm>
          <a:prstGeom prst="rect">
            <a:avLst/>
          </a:prstGeom>
          <a:noFill/>
          <a:ln>
            <a:noFill/>
          </a:ln>
        </p:spPr>
      </p:pic>
      <p:pic>
        <p:nvPicPr>
          <p:cNvPr id="10" name="Picture 9" descr="Image result for hypogeum malt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322" y="0"/>
            <a:ext cx="3744414" cy="2516957"/>
          </a:xfrm>
          <a:prstGeom prst="rect">
            <a:avLst/>
          </a:prstGeom>
          <a:noFill/>
          <a:ln>
            <a:noFill/>
          </a:ln>
        </p:spPr>
      </p:pic>
      <p:pic>
        <p:nvPicPr>
          <p:cNvPr id="7" name="Picture Placeholder 6" descr="malta_flag.jpg">
            <a:extLst>
              <a:ext uri="{FF2B5EF4-FFF2-40B4-BE49-F238E27FC236}">
                <a16:creationId xmlns:a16="http://schemas.microsoft.com/office/drawing/2014/main" id="{F86E1019-1566-4F5D-9CD3-C566B6F1B173}"/>
              </a:ext>
            </a:extLst>
          </p:cNvPr>
          <p:cNvPicPr>
            <a:picLocks noChangeAspect="1"/>
          </p:cNvPicPr>
          <p:nvPr/>
        </p:nvPicPr>
        <p:blipFill>
          <a:blip r:embed="rId4"/>
          <a:srcRect t="13642" b="13642"/>
          <a:stretch>
            <a:fillRect/>
          </a:stretch>
        </p:blipFill>
        <p:spPr>
          <a:xfrm>
            <a:off x="10172206" y="5353110"/>
            <a:ext cx="2019794" cy="1510917"/>
          </a:xfrm>
          <a:prstGeom prst="rect">
            <a:avLst/>
          </a:prstGeom>
        </p:spPr>
      </p:pic>
    </p:spTree>
    <p:extLst>
      <p:ext uri="{BB962C8B-B14F-4D97-AF65-F5344CB8AC3E}">
        <p14:creationId xmlns:p14="http://schemas.microsoft.com/office/powerpoint/2010/main" val="143250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000+ Malta Stock Photos, Pictures &amp; Royalty-Free Images ...">
            <a:extLst>
              <a:ext uri="{FF2B5EF4-FFF2-40B4-BE49-F238E27FC236}">
                <a16:creationId xmlns:a16="http://schemas.microsoft.com/office/drawing/2014/main" id="{F7920A72-2355-4009-B514-C7939BBF8F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1629" y="24664"/>
            <a:ext cx="5640369" cy="3962874"/>
          </a:xfrm>
          <a:prstGeom prst="rect">
            <a:avLst/>
          </a:prstGeom>
          <a:noFill/>
          <a:ln>
            <a:noFill/>
          </a:ln>
        </p:spPr>
      </p:pic>
      <p:sp>
        <p:nvSpPr>
          <p:cNvPr id="2" name="Title 1">
            <a:extLst>
              <a:ext uri="{FF2B5EF4-FFF2-40B4-BE49-F238E27FC236}">
                <a16:creationId xmlns:a16="http://schemas.microsoft.com/office/drawing/2014/main" id="{F574BFFC-3CF6-428D-BF3B-4DF69A2CF869}"/>
              </a:ext>
            </a:extLst>
          </p:cNvPr>
          <p:cNvSpPr>
            <a:spLocks noGrp="1"/>
          </p:cNvSpPr>
          <p:nvPr>
            <p:ph type="title"/>
          </p:nvPr>
        </p:nvSpPr>
        <p:spPr>
          <a:xfrm>
            <a:off x="289970" y="365126"/>
            <a:ext cx="11063830" cy="799085"/>
          </a:xfrm>
        </p:spPr>
        <p:txBody>
          <a:bodyPr/>
          <a:lstStyle/>
          <a:p>
            <a:r>
              <a:rPr lang="en-GB" b="1" dirty="0">
                <a:latin typeface="+mn-lt"/>
              </a:rPr>
              <a:t>Maltese Schools</a:t>
            </a:r>
          </a:p>
        </p:txBody>
      </p:sp>
      <p:sp>
        <p:nvSpPr>
          <p:cNvPr id="3" name="Content Placeholder 2">
            <a:extLst>
              <a:ext uri="{FF2B5EF4-FFF2-40B4-BE49-F238E27FC236}">
                <a16:creationId xmlns:a16="http://schemas.microsoft.com/office/drawing/2014/main" id="{2D52641A-F611-4B57-A5D5-EB85D1C82B49}"/>
              </a:ext>
            </a:extLst>
          </p:cNvPr>
          <p:cNvSpPr>
            <a:spLocks noGrp="1"/>
          </p:cNvSpPr>
          <p:nvPr>
            <p:ph idx="1"/>
          </p:nvPr>
        </p:nvSpPr>
        <p:spPr>
          <a:xfrm>
            <a:off x="289970" y="1342451"/>
            <a:ext cx="10515600" cy="4351338"/>
          </a:xfrm>
        </p:spPr>
        <p:txBody>
          <a:bodyPr>
            <a:normAutofit/>
          </a:bodyPr>
          <a:lstStyle/>
          <a:p>
            <a:pPr marL="0" indent="0">
              <a:buNone/>
            </a:pPr>
            <a:r>
              <a:rPr lang="en-GB" dirty="0"/>
              <a:t>56%	</a:t>
            </a:r>
            <a:r>
              <a:rPr lang="en-GB" b="1" dirty="0"/>
              <a:t>State Schools</a:t>
            </a:r>
          </a:p>
          <a:p>
            <a:pPr marL="0" indent="0">
              <a:buNone/>
            </a:pPr>
            <a:endParaRPr lang="en-GB" dirty="0"/>
          </a:p>
          <a:p>
            <a:pPr marL="0" indent="0">
              <a:buNone/>
            </a:pPr>
            <a:r>
              <a:rPr lang="en-GB" dirty="0"/>
              <a:t>31%	</a:t>
            </a:r>
            <a:r>
              <a:rPr lang="en-GB" b="1" dirty="0"/>
              <a:t>Church Schools (state-funded)</a:t>
            </a:r>
          </a:p>
          <a:p>
            <a:pPr marL="0" indent="0">
              <a:buNone/>
            </a:pPr>
            <a:endParaRPr lang="en-GB" b="1" dirty="0"/>
          </a:p>
          <a:p>
            <a:pPr marL="0" indent="0">
              <a:buNone/>
            </a:pPr>
            <a:r>
              <a:rPr lang="en-GB" dirty="0"/>
              <a:t>13% 	</a:t>
            </a:r>
            <a:r>
              <a:rPr lang="en-GB" b="1" dirty="0"/>
              <a:t>Independent Schools</a:t>
            </a:r>
            <a:endParaRPr lang="en-GB" dirty="0"/>
          </a:p>
        </p:txBody>
      </p:sp>
      <p:pic>
        <p:nvPicPr>
          <p:cNvPr id="6" name="Picture 5" descr="Malta in Pictures: 20 Beautiful Places to Photograph ...">
            <a:extLst>
              <a:ext uri="{FF2B5EF4-FFF2-40B4-BE49-F238E27FC236}">
                <a16:creationId xmlns:a16="http://schemas.microsoft.com/office/drawing/2014/main" id="{85832B8C-2F36-4D54-BF9F-B244204184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20147" y="3629320"/>
            <a:ext cx="4971853" cy="3228680"/>
          </a:xfrm>
          <a:prstGeom prst="rect">
            <a:avLst/>
          </a:prstGeom>
          <a:noFill/>
          <a:ln>
            <a:noFill/>
          </a:ln>
        </p:spPr>
      </p:pic>
      <p:pic>
        <p:nvPicPr>
          <p:cNvPr id="7" name="Picture 6" descr="Related image">
            <a:extLst>
              <a:ext uri="{FF2B5EF4-FFF2-40B4-BE49-F238E27FC236}">
                <a16:creationId xmlns:a16="http://schemas.microsoft.com/office/drawing/2014/main" id="{4E75BB95-DDE1-4F99-8CF5-11BB5C4F3F30}"/>
              </a:ext>
            </a:extLst>
          </p:cNvPr>
          <p:cNvPicPr/>
          <p:nvPr/>
        </p:nvPicPr>
        <p:blipFill rotWithShape="1">
          <a:blip r:embed="rId4">
            <a:extLst>
              <a:ext uri="{28A0092B-C50C-407E-A947-70E740481C1C}">
                <a14:useLocalDpi xmlns:a14="http://schemas.microsoft.com/office/drawing/2010/main" val="0"/>
              </a:ext>
            </a:extLst>
          </a:blip>
          <a:srcRect l="16887" t="5301" r="4084" b="24700"/>
          <a:stretch/>
        </p:blipFill>
        <p:spPr bwMode="auto">
          <a:xfrm>
            <a:off x="0" y="4529579"/>
            <a:ext cx="3139126" cy="2328421"/>
          </a:xfrm>
          <a:prstGeom prst="rect">
            <a:avLst/>
          </a:prstGeom>
          <a:noFill/>
          <a:ln>
            <a:noFill/>
          </a:ln>
          <a:extLst>
            <a:ext uri="{53640926-AAD7-44D8-BBD7-CCE9431645EC}">
              <a14:shadowObscured xmlns:a14="http://schemas.microsoft.com/office/drawing/2010/main"/>
            </a:ext>
          </a:extLst>
        </p:spPr>
      </p:pic>
      <p:pic>
        <p:nvPicPr>
          <p:cNvPr id="8" name="Picture 7" descr="Malta - A Country for Lovers of the Coast">
            <a:extLst>
              <a:ext uri="{FF2B5EF4-FFF2-40B4-BE49-F238E27FC236}">
                <a16:creationId xmlns:a16="http://schemas.microsoft.com/office/drawing/2014/main" id="{A30C34CE-AAAA-4566-A267-C42DEDC5654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39125" y="3987538"/>
            <a:ext cx="4081021" cy="2870462"/>
          </a:xfrm>
          <a:prstGeom prst="rect">
            <a:avLst/>
          </a:prstGeom>
          <a:noFill/>
          <a:ln>
            <a:noFill/>
          </a:ln>
        </p:spPr>
      </p:pic>
    </p:spTree>
    <p:extLst>
      <p:ext uri="{BB962C8B-B14F-4D97-AF65-F5344CB8AC3E}">
        <p14:creationId xmlns:p14="http://schemas.microsoft.com/office/powerpoint/2010/main" val="179927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7F54-5DA7-4DC8-902A-052955F3A9CE}"/>
              </a:ext>
            </a:extLst>
          </p:cNvPr>
          <p:cNvSpPr>
            <a:spLocks noGrp="1"/>
          </p:cNvSpPr>
          <p:nvPr>
            <p:ph type="title"/>
          </p:nvPr>
        </p:nvSpPr>
        <p:spPr/>
        <p:txBody>
          <a:bodyPr/>
          <a:lstStyle/>
          <a:p>
            <a:r>
              <a:rPr lang="en-GB" b="1" dirty="0">
                <a:latin typeface="+mn-lt"/>
              </a:rPr>
              <a:t>Language of Instruction</a:t>
            </a:r>
            <a:endParaRPr lang="en-GB" dirty="0">
              <a:latin typeface="+mn-lt"/>
            </a:endParaRPr>
          </a:p>
        </p:txBody>
      </p:sp>
      <p:sp>
        <p:nvSpPr>
          <p:cNvPr id="3" name="Content Placeholder 2">
            <a:extLst>
              <a:ext uri="{FF2B5EF4-FFF2-40B4-BE49-F238E27FC236}">
                <a16:creationId xmlns:a16="http://schemas.microsoft.com/office/drawing/2014/main" id="{C73C7DED-36E9-4744-AA5C-B2B494F84446}"/>
              </a:ext>
            </a:extLst>
          </p:cNvPr>
          <p:cNvSpPr>
            <a:spLocks noGrp="1"/>
          </p:cNvSpPr>
          <p:nvPr>
            <p:ph idx="1"/>
          </p:nvPr>
        </p:nvSpPr>
        <p:spPr>
          <a:xfrm>
            <a:off x="197178" y="2366003"/>
            <a:ext cx="10515600" cy="4357590"/>
          </a:xfrm>
        </p:spPr>
        <p:txBody>
          <a:bodyPr>
            <a:normAutofit/>
          </a:bodyPr>
          <a:lstStyle/>
          <a:p>
            <a:pPr marL="0" indent="0">
              <a:buNone/>
            </a:pPr>
            <a:endParaRPr lang="en-GB" dirty="0"/>
          </a:p>
          <a:p>
            <a:pPr>
              <a:buFont typeface="Arial" panose="020B0604020202020204" pitchFamily="34" charset="0"/>
              <a:buChar char="•"/>
            </a:pPr>
            <a:r>
              <a:rPr lang="en-GB" b="1" dirty="0"/>
              <a:t>State Schools:</a:t>
            </a:r>
            <a:r>
              <a:rPr lang="en-GB" dirty="0"/>
              <a:t> 		Traditionally predominantly use Maltese.</a:t>
            </a:r>
          </a:p>
          <a:p>
            <a:pPr>
              <a:buFont typeface="Arial" panose="020B0604020202020204" pitchFamily="34" charset="0"/>
              <a:buChar char="•"/>
            </a:pPr>
            <a:r>
              <a:rPr lang="en-GB" b="1" dirty="0"/>
              <a:t>Church Schools:</a:t>
            </a:r>
            <a:r>
              <a:rPr lang="en-GB" dirty="0"/>
              <a:t> 		Maltese and English.</a:t>
            </a:r>
          </a:p>
          <a:p>
            <a:pPr>
              <a:buFont typeface="Arial" panose="020B0604020202020204" pitchFamily="34" charset="0"/>
              <a:buChar char="•"/>
            </a:pPr>
            <a:r>
              <a:rPr lang="en-GB" b="1" dirty="0"/>
              <a:t>Independent Schools:</a:t>
            </a:r>
            <a:r>
              <a:rPr lang="en-GB" dirty="0"/>
              <a:t> 	Primarily use English. </a:t>
            </a:r>
          </a:p>
          <a:p>
            <a:pPr>
              <a:buFont typeface="Arial" panose="020B0604020202020204" pitchFamily="34" charset="0"/>
              <a:buChar char="•"/>
            </a:pPr>
            <a:endParaRPr lang="en-GB" dirty="0"/>
          </a:p>
          <a:p>
            <a:pPr marL="0" indent="0">
              <a:buNone/>
            </a:pPr>
            <a:r>
              <a:rPr lang="en-GB" dirty="0"/>
              <a:t>Due to cosmopolitan profile shift of the Malta Population State Schools are not also using Maltese and English. Teachers are also having to say the number in Maltese during math lessons.</a:t>
            </a:r>
          </a:p>
        </p:txBody>
      </p:sp>
      <p:sp>
        <p:nvSpPr>
          <p:cNvPr id="5" name="TextBox 4">
            <a:extLst>
              <a:ext uri="{FF2B5EF4-FFF2-40B4-BE49-F238E27FC236}">
                <a16:creationId xmlns:a16="http://schemas.microsoft.com/office/drawing/2014/main" id="{72110BD7-FA9C-499C-AB84-E438F1A65752}"/>
              </a:ext>
            </a:extLst>
          </p:cNvPr>
          <p:cNvSpPr txBox="1"/>
          <p:nvPr/>
        </p:nvSpPr>
        <p:spPr>
          <a:xfrm>
            <a:off x="7154944" y="134407"/>
            <a:ext cx="6313602" cy="2031325"/>
          </a:xfrm>
          <a:prstGeom prst="rect">
            <a:avLst/>
          </a:prstGeom>
          <a:noFill/>
        </p:spPr>
        <p:txBody>
          <a:bodyPr wrap="square">
            <a:spAutoFit/>
          </a:bodyPr>
          <a:lstStyle/>
          <a:p>
            <a:r>
              <a:rPr lang="en-GB" b="0" i="0" dirty="0">
                <a:solidFill>
                  <a:srgbClr val="202122"/>
                </a:solidFill>
                <a:effectLst/>
                <a:latin typeface="Arial" panose="020B0604020202020204" pitchFamily="34" charset="0"/>
              </a:rPr>
              <a:t>Lil din </a:t>
            </a:r>
            <a:r>
              <a:rPr lang="en-GB" b="0" i="0" u="none" strike="noStrike" dirty="0">
                <a:effectLst/>
                <a:latin typeface="Arial" panose="020B0604020202020204" pitchFamily="34" charset="0"/>
              </a:rPr>
              <a:t>l-art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ħelwa</a:t>
            </a:r>
            <a:r>
              <a:rPr lang="en-GB" b="0" i="0" dirty="0">
                <a:solidFill>
                  <a:srgbClr val="202122"/>
                </a:solidFill>
                <a:effectLst/>
                <a:latin typeface="Arial" panose="020B0604020202020204" pitchFamily="34" charset="0"/>
              </a:rPr>
              <a:t>, l-</a:t>
            </a:r>
            <a:r>
              <a:rPr lang="en-GB" b="0" i="0" dirty="0" err="1">
                <a:solidFill>
                  <a:srgbClr val="202122"/>
                </a:solidFill>
                <a:effectLst/>
                <a:latin typeface="Arial" panose="020B0604020202020204" pitchFamily="34" charset="0"/>
              </a:rPr>
              <a:t>Omm</a:t>
            </a:r>
            <a:r>
              <a:rPr lang="en-GB" b="0" i="0" dirty="0">
                <a:solidFill>
                  <a:srgbClr val="202122"/>
                </a:solidFill>
                <a:effectLst/>
                <a:latin typeface="Arial" panose="020B0604020202020204" pitchFamily="34" charset="0"/>
              </a:rPr>
              <a:t> li </a:t>
            </a:r>
            <a:r>
              <a:rPr lang="en-GB" b="0" i="0" dirty="0" err="1">
                <a:solidFill>
                  <a:srgbClr val="202122"/>
                </a:solidFill>
                <a:effectLst/>
                <a:latin typeface="Arial" panose="020B0604020202020204" pitchFamily="34" charset="0"/>
              </a:rPr>
              <a:t>tatna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isimha</a:t>
            </a:r>
            <a:r>
              <a:rPr lang="en-GB" b="0" i="0" dirty="0">
                <a:solidFill>
                  <a:srgbClr val="202122"/>
                </a:solidFill>
                <a:effectLst/>
                <a:latin typeface="Arial" panose="020B0604020202020204" pitchFamily="34" charset="0"/>
              </a:rPr>
              <a:t>,</a:t>
            </a:r>
            <a:br>
              <a:rPr lang="en-GB" dirty="0"/>
            </a:br>
            <a:r>
              <a:rPr lang="en-GB" b="0" i="0" dirty="0" err="1">
                <a:solidFill>
                  <a:srgbClr val="202122"/>
                </a:solidFill>
                <a:effectLst/>
                <a:latin typeface="Arial" panose="020B0604020202020204" pitchFamily="34" charset="0"/>
              </a:rPr>
              <a:t>Ħares</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Mulej</a:t>
            </a:r>
            <a:r>
              <a:rPr lang="en-GB" b="0" i="0" dirty="0">
                <a:solidFill>
                  <a:srgbClr val="202122"/>
                </a:solidFill>
                <a:effectLst/>
                <a:latin typeface="Arial" panose="020B0604020202020204" pitchFamily="34" charset="0"/>
              </a:rPr>
              <a:t>, kif </a:t>
            </a:r>
            <a:r>
              <a:rPr lang="en-GB" b="0" i="0" dirty="0" err="1">
                <a:solidFill>
                  <a:srgbClr val="202122"/>
                </a:solidFill>
                <a:effectLst/>
                <a:latin typeface="Arial" panose="020B0604020202020204" pitchFamily="34" charset="0"/>
              </a:rPr>
              <a:t>dejjem</a:t>
            </a:r>
            <a:r>
              <a:rPr lang="en-GB" b="0" i="0" dirty="0">
                <a:solidFill>
                  <a:srgbClr val="202122"/>
                </a:solidFill>
                <a:effectLst/>
                <a:latin typeface="Arial" panose="020B0604020202020204" pitchFamily="34" charset="0"/>
              </a:rPr>
              <a:t> Int </a:t>
            </a:r>
            <a:r>
              <a:rPr lang="en-GB" b="0" i="0" dirty="0" err="1">
                <a:solidFill>
                  <a:srgbClr val="202122"/>
                </a:solidFill>
                <a:effectLst/>
                <a:latin typeface="Arial" panose="020B0604020202020204" pitchFamily="34" charset="0"/>
              </a:rPr>
              <a:t>ħarist</a:t>
            </a:r>
            <a:r>
              <a:rPr lang="en-GB" b="0" i="0" dirty="0">
                <a:solidFill>
                  <a:srgbClr val="202122"/>
                </a:solidFill>
                <a:effectLst/>
                <a:latin typeface="Arial" panose="020B0604020202020204" pitchFamily="34" charset="0"/>
              </a:rPr>
              <a:t>:</a:t>
            </a:r>
            <a:br>
              <a:rPr lang="en-GB" dirty="0"/>
            </a:br>
            <a:r>
              <a:rPr lang="en-GB" b="0" i="0" dirty="0" err="1">
                <a:solidFill>
                  <a:srgbClr val="202122"/>
                </a:solidFill>
                <a:effectLst/>
                <a:latin typeface="Arial" panose="020B0604020202020204" pitchFamily="34" charset="0"/>
              </a:rPr>
              <a:t>Ftakar</a:t>
            </a:r>
            <a:r>
              <a:rPr lang="en-GB" b="0" i="0" dirty="0">
                <a:solidFill>
                  <a:srgbClr val="202122"/>
                </a:solidFill>
                <a:effectLst/>
                <a:latin typeface="Arial" panose="020B0604020202020204" pitchFamily="34" charset="0"/>
              </a:rPr>
              <a:t> li </a:t>
            </a:r>
            <a:r>
              <a:rPr lang="en-GB" b="0" i="0" dirty="0" err="1">
                <a:solidFill>
                  <a:srgbClr val="202122"/>
                </a:solidFill>
                <a:effectLst/>
                <a:latin typeface="Arial" panose="020B0604020202020204" pitchFamily="34" charset="0"/>
              </a:rPr>
              <a:t>lilha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bil-oħla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dawl</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libbist</a:t>
            </a:r>
            <a:r>
              <a:rPr lang="en-GB" b="0" i="0" dirty="0">
                <a:solidFill>
                  <a:srgbClr val="202122"/>
                </a:solidFill>
                <a:effectLst/>
                <a:latin typeface="Arial" panose="020B0604020202020204" pitchFamily="34" charset="0"/>
              </a:rPr>
              <a:t>.</a:t>
            </a:r>
            <a:br>
              <a:rPr lang="en-GB" dirty="0"/>
            </a:br>
            <a:br>
              <a:rPr lang="en-GB" dirty="0"/>
            </a:br>
            <a:r>
              <a:rPr lang="en-GB" b="0" i="0" dirty="0" err="1">
                <a:solidFill>
                  <a:srgbClr val="202122"/>
                </a:solidFill>
                <a:effectLst/>
                <a:latin typeface="Arial" panose="020B0604020202020204" pitchFamily="34" charset="0"/>
              </a:rPr>
              <a:t>Agħti</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kbir</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Alla</a:t>
            </a:r>
            <a:r>
              <a:rPr lang="en-GB" b="0" i="0" dirty="0">
                <a:solidFill>
                  <a:srgbClr val="202122"/>
                </a:solidFill>
                <a:effectLst/>
                <a:latin typeface="Arial" panose="020B0604020202020204" pitchFamily="34" charset="0"/>
              </a:rPr>
              <a:t>, id-</a:t>
            </a:r>
            <a:r>
              <a:rPr lang="en-GB" b="0" i="0" dirty="0" err="1">
                <a:solidFill>
                  <a:srgbClr val="202122"/>
                </a:solidFill>
                <a:effectLst/>
                <a:latin typeface="Arial" panose="020B0604020202020204" pitchFamily="34" charset="0"/>
              </a:rPr>
              <a:t>dehen</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lil</a:t>
            </a:r>
            <a:r>
              <a:rPr lang="en-GB" b="0" i="0" dirty="0">
                <a:solidFill>
                  <a:srgbClr val="202122"/>
                </a:solidFill>
                <a:effectLst/>
                <a:latin typeface="Arial" panose="020B0604020202020204" pitchFamily="34" charset="0"/>
              </a:rPr>
              <a:t> min </a:t>
            </a:r>
            <a:r>
              <a:rPr lang="en-GB" b="0" i="0" dirty="0" err="1">
                <a:solidFill>
                  <a:srgbClr val="202122"/>
                </a:solidFill>
                <a:effectLst/>
                <a:latin typeface="Arial" panose="020B0604020202020204" pitchFamily="34" charset="0"/>
              </a:rPr>
              <a:t>jaħkimha</a:t>
            </a:r>
            <a:r>
              <a:rPr lang="en-GB" b="0" i="0" dirty="0">
                <a:solidFill>
                  <a:srgbClr val="202122"/>
                </a:solidFill>
                <a:effectLst/>
                <a:latin typeface="Arial" panose="020B0604020202020204" pitchFamily="34" charset="0"/>
              </a:rPr>
              <a:t>,</a:t>
            </a:r>
            <a:br>
              <a:rPr lang="en-GB" dirty="0"/>
            </a:br>
            <a:r>
              <a:rPr lang="en-GB" b="0" i="0" dirty="0">
                <a:solidFill>
                  <a:srgbClr val="202122"/>
                </a:solidFill>
                <a:effectLst/>
                <a:latin typeface="Arial" panose="020B0604020202020204" pitchFamily="34" charset="0"/>
              </a:rPr>
              <a:t>Rodd il-</a:t>
            </a:r>
            <a:r>
              <a:rPr lang="en-GB" b="0" i="0" dirty="0" err="1">
                <a:solidFill>
                  <a:srgbClr val="202122"/>
                </a:solidFill>
                <a:effectLst/>
                <a:latin typeface="Arial" panose="020B0604020202020204" pitchFamily="34" charset="0"/>
              </a:rPr>
              <a:t>ħniena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lis-sid</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saħħa</a:t>
            </a:r>
            <a:r>
              <a:rPr lang="en-GB" b="0" i="0" dirty="0">
                <a:solidFill>
                  <a:srgbClr val="202122"/>
                </a:solidFill>
                <a:effectLst/>
                <a:latin typeface="Arial" panose="020B0604020202020204" pitchFamily="34" charset="0"/>
              </a:rPr>
              <a:t> 'l-</a:t>
            </a:r>
            <a:r>
              <a:rPr lang="en-GB" b="0" i="0" dirty="0" err="1">
                <a:solidFill>
                  <a:srgbClr val="202122"/>
                </a:solidFill>
                <a:effectLst/>
                <a:latin typeface="Arial" panose="020B0604020202020204" pitchFamily="34" charset="0"/>
              </a:rPr>
              <a:t>ħaddiem</a:t>
            </a:r>
            <a:r>
              <a:rPr lang="en-GB" b="0" i="0" dirty="0">
                <a:solidFill>
                  <a:srgbClr val="202122"/>
                </a:solidFill>
                <a:effectLst/>
                <a:latin typeface="Arial" panose="020B0604020202020204" pitchFamily="34" charset="0"/>
              </a:rPr>
              <a:t>:</a:t>
            </a:r>
            <a:br>
              <a:rPr lang="en-GB" dirty="0"/>
            </a:br>
            <a:r>
              <a:rPr lang="en-GB" b="0" i="0" dirty="0" err="1">
                <a:solidFill>
                  <a:srgbClr val="202122"/>
                </a:solidFill>
                <a:effectLst/>
                <a:latin typeface="Arial" panose="020B0604020202020204" pitchFamily="34" charset="0"/>
              </a:rPr>
              <a:t>Seddaq</a:t>
            </a:r>
            <a:r>
              <a:rPr lang="en-GB" b="0" i="0" dirty="0">
                <a:solidFill>
                  <a:srgbClr val="202122"/>
                </a:solidFill>
                <a:effectLst/>
                <a:latin typeface="Arial" panose="020B0604020202020204" pitchFamily="34" charset="0"/>
              </a:rPr>
              <a:t> il-</a:t>
            </a:r>
            <a:r>
              <a:rPr lang="en-GB" b="0" i="0" dirty="0" err="1">
                <a:solidFill>
                  <a:srgbClr val="202122"/>
                </a:solidFill>
                <a:effectLst/>
                <a:latin typeface="Arial" panose="020B0604020202020204" pitchFamily="34" charset="0"/>
              </a:rPr>
              <a:t>għaqda</a:t>
            </a:r>
            <a:r>
              <a:rPr lang="en-GB" b="0" i="0" dirty="0">
                <a:solidFill>
                  <a:srgbClr val="202122"/>
                </a:solidFill>
                <a:effectLst/>
                <a:latin typeface="Arial" panose="020B0604020202020204" pitchFamily="34" charset="0"/>
              </a:rPr>
              <a:t> fil-Maltin u s-</a:t>
            </a:r>
            <a:r>
              <a:rPr lang="en-GB" b="0" i="0" dirty="0" err="1">
                <a:solidFill>
                  <a:srgbClr val="202122"/>
                </a:solidFill>
                <a:effectLst/>
                <a:latin typeface="Arial" panose="020B0604020202020204" pitchFamily="34" charset="0"/>
              </a:rPr>
              <a:t>sliem</a:t>
            </a:r>
            <a:endParaRPr lang="en-GB" dirty="0"/>
          </a:p>
        </p:txBody>
      </p:sp>
      <p:pic>
        <p:nvPicPr>
          <p:cNvPr id="6" name="Picture Placeholder 6" descr="malta_flag.jpg">
            <a:extLst>
              <a:ext uri="{FF2B5EF4-FFF2-40B4-BE49-F238E27FC236}">
                <a16:creationId xmlns:a16="http://schemas.microsoft.com/office/drawing/2014/main" id="{6542C1C8-FDD2-4182-80C2-9C393E0F3995}"/>
              </a:ext>
            </a:extLst>
          </p:cNvPr>
          <p:cNvPicPr>
            <a:picLocks noChangeAspect="1"/>
          </p:cNvPicPr>
          <p:nvPr/>
        </p:nvPicPr>
        <p:blipFill>
          <a:blip r:embed="rId2"/>
          <a:srcRect t="13642" b="13642"/>
          <a:stretch>
            <a:fillRect/>
          </a:stretch>
        </p:blipFill>
        <p:spPr>
          <a:xfrm>
            <a:off x="10172206" y="3181352"/>
            <a:ext cx="2019794" cy="1510917"/>
          </a:xfrm>
          <a:prstGeom prst="rect">
            <a:avLst/>
          </a:prstGeom>
        </p:spPr>
      </p:pic>
    </p:spTree>
    <p:extLst>
      <p:ext uri="{BB962C8B-B14F-4D97-AF65-F5344CB8AC3E}">
        <p14:creationId xmlns:p14="http://schemas.microsoft.com/office/powerpoint/2010/main" val="412787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DB6B-E3FC-400D-AABF-771D68673130}"/>
              </a:ext>
            </a:extLst>
          </p:cNvPr>
          <p:cNvSpPr>
            <a:spLocks noGrp="1"/>
          </p:cNvSpPr>
          <p:nvPr>
            <p:ph type="title"/>
          </p:nvPr>
        </p:nvSpPr>
        <p:spPr/>
        <p:txBody>
          <a:bodyPr/>
          <a:lstStyle/>
          <a:p>
            <a:r>
              <a:rPr lang="en-GB" b="1" dirty="0">
                <a:latin typeface="+mn-lt"/>
              </a:rPr>
              <a:t>School Characteristics</a:t>
            </a:r>
            <a:endParaRPr lang="en-GB" dirty="0">
              <a:latin typeface="+mn-lt"/>
            </a:endParaRPr>
          </a:p>
        </p:txBody>
      </p:sp>
      <p:sp>
        <p:nvSpPr>
          <p:cNvPr id="3" name="Content Placeholder 2">
            <a:extLst>
              <a:ext uri="{FF2B5EF4-FFF2-40B4-BE49-F238E27FC236}">
                <a16:creationId xmlns:a16="http://schemas.microsoft.com/office/drawing/2014/main" id="{00EFE457-0E64-4F69-819E-216ABE995198}"/>
              </a:ext>
            </a:extLst>
          </p:cNvPr>
          <p:cNvSpPr>
            <a:spLocks noGrp="1"/>
          </p:cNvSpPr>
          <p:nvPr>
            <p:ph idx="1"/>
          </p:nvPr>
        </p:nvSpPr>
        <p:spPr/>
        <p:txBody>
          <a:bodyPr>
            <a:normAutofit lnSpcReduction="10000"/>
          </a:bodyPr>
          <a:lstStyle/>
          <a:p>
            <a:pPr>
              <a:lnSpc>
                <a:spcPct val="150000"/>
              </a:lnSpc>
              <a:spcBef>
                <a:spcPts val="0"/>
              </a:spcBef>
            </a:pPr>
            <a:r>
              <a:rPr lang="en-GB" b="1" dirty="0"/>
              <a:t>State Schools:	</a:t>
            </a:r>
            <a:r>
              <a:rPr lang="en-GB" dirty="0"/>
              <a:t> Co-educational </a:t>
            </a:r>
          </a:p>
          <a:p>
            <a:pPr>
              <a:lnSpc>
                <a:spcPct val="150000"/>
              </a:lnSpc>
              <a:spcBef>
                <a:spcPts val="0"/>
              </a:spcBef>
              <a:buFont typeface="Arial" panose="020B0604020202020204" pitchFamily="34" charset="0"/>
              <a:buChar char="•"/>
            </a:pPr>
            <a:r>
              <a:rPr lang="en-GB" b="1" dirty="0"/>
              <a:t>Church Schools:</a:t>
            </a:r>
            <a:r>
              <a:rPr lang="en-GB" dirty="0"/>
              <a:t> 	Mostly single-sex institutions operated by the 				Catholic Church; they do not charge tuition fees but 			may request voluntary donations.</a:t>
            </a:r>
          </a:p>
          <a:p>
            <a:pPr>
              <a:lnSpc>
                <a:spcPct val="150000"/>
              </a:lnSpc>
              <a:spcBef>
                <a:spcPts val="0"/>
              </a:spcBef>
              <a:buFont typeface="Arial" panose="020B0604020202020204" pitchFamily="34" charset="0"/>
              <a:buChar char="•"/>
            </a:pPr>
            <a:r>
              <a:rPr lang="en-GB" b="1" dirty="0"/>
              <a:t>Independent:</a:t>
            </a:r>
            <a:r>
              <a:rPr lang="en-GB" dirty="0"/>
              <a:t> 	Co-educational and charge tuition fees. Since one 				school started as a Parents’ Foundation for 					Education in 1988, many are run by foundations. </a:t>
            </a:r>
          </a:p>
        </p:txBody>
      </p:sp>
      <p:pic>
        <p:nvPicPr>
          <p:cNvPr id="4" name="Picture Placeholder 6" descr="malta_flag.jpg">
            <a:extLst>
              <a:ext uri="{FF2B5EF4-FFF2-40B4-BE49-F238E27FC236}">
                <a16:creationId xmlns:a16="http://schemas.microsoft.com/office/drawing/2014/main" id="{71A95ABE-6EE3-48B5-8579-D2AA86EA443B}"/>
              </a:ext>
            </a:extLst>
          </p:cNvPr>
          <p:cNvPicPr>
            <a:picLocks noChangeAspect="1"/>
          </p:cNvPicPr>
          <p:nvPr/>
        </p:nvPicPr>
        <p:blipFill>
          <a:blip r:embed="rId2"/>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155486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1A26-A5ED-4C7B-ABBF-98C2FE2E839F}"/>
              </a:ext>
            </a:extLst>
          </p:cNvPr>
          <p:cNvSpPr>
            <a:spLocks noGrp="1"/>
          </p:cNvSpPr>
          <p:nvPr>
            <p:ph type="title"/>
          </p:nvPr>
        </p:nvSpPr>
        <p:spPr/>
        <p:txBody>
          <a:bodyPr/>
          <a:lstStyle/>
          <a:p>
            <a:r>
              <a:rPr lang="en-GB" b="1" dirty="0">
                <a:latin typeface="+mn-lt"/>
              </a:rPr>
              <a:t>Educational Structure</a:t>
            </a:r>
            <a:endParaRPr lang="en-GB" dirty="0">
              <a:latin typeface="+mn-lt"/>
            </a:endParaRPr>
          </a:p>
        </p:txBody>
      </p:sp>
      <p:sp>
        <p:nvSpPr>
          <p:cNvPr id="3" name="Content Placeholder 2">
            <a:extLst>
              <a:ext uri="{FF2B5EF4-FFF2-40B4-BE49-F238E27FC236}">
                <a16:creationId xmlns:a16="http://schemas.microsoft.com/office/drawing/2014/main" id="{7F53DAC9-4462-4937-B627-E4A4C824D660}"/>
              </a:ext>
            </a:extLst>
          </p:cNvPr>
          <p:cNvSpPr>
            <a:spLocks noGrp="1"/>
          </p:cNvSpPr>
          <p:nvPr>
            <p:ph idx="1"/>
          </p:nvPr>
        </p:nvSpPr>
        <p:spPr/>
        <p:txBody>
          <a:bodyPr>
            <a:normAutofit fontScale="92500" lnSpcReduction="10000"/>
          </a:bodyPr>
          <a:lstStyle/>
          <a:p>
            <a:r>
              <a:rPr lang="en-GB" b="1" dirty="0"/>
              <a:t>Free childcare 24 hours provided by the state and private enterprises </a:t>
            </a:r>
            <a:endParaRPr lang="en-GB" dirty="0"/>
          </a:p>
          <a:p>
            <a:pPr>
              <a:buFont typeface="Arial" panose="020B0604020202020204" pitchFamily="34" charset="0"/>
              <a:buChar char="•"/>
            </a:pPr>
            <a:r>
              <a:rPr lang="en-GB" b="1" dirty="0"/>
              <a:t>Early Years (0-3 years):</a:t>
            </a:r>
            <a:r>
              <a:rPr lang="en-GB" dirty="0"/>
              <a:t> Education provided by state, church, and independent childcare </a:t>
            </a:r>
            <a:r>
              <a:rPr lang="en-GB" dirty="0" err="1"/>
              <a:t>centers</a:t>
            </a:r>
            <a:r>
              <a:rPr lang="en-GB" dirty="0"/>
              <a:t>.</a:t>
            </a:r>
          </a:p>
          <a:p>
            <a:pPr>
              <a:buFont typeface="Arial" panose="020B0604020202020204" pitchFamily="34" charset="0"/>
              <a:buChar char="•"/>
            </a:pPr>
            <a:r>
              <a:rPr lang="en-GB" b="1" dirty="0"/>
              <a:t>Early Years (3-5 years):</a:t>
            </a:r>
            <a:r>
              <a:rPr lang="en-GB" dirty="0"/>
              <a:t> Kindergartens operated by all three sectors.</a:t>
            </a:r>
          </a:p>
          <a:p>
            <a:pPr>
              <a:buFont typeface="Arial" panose="020B0604020202020204" pitchFamily="34" charset="0"/>
              <a:buChar char="•"/>
            </a:pPr>
            <a:r>
              <a:rPr lang="en-GB" b="1" dirty="0"/>
              <a:t>Primary and Secondary Education:</a:t>
            </a:r>
            <a:r>
              <a:rPr lang="en-GB" dirty="0"/>
              <a:t> Available across state, church, and independent schools.</a:t>
            </a:r>
          </a:p>
          <a:p>
            <a:pPr>
              <a:buFont typeface="Arial" panose="020B0604020202020204" pitchFamily="34" charset="0"/>
              <a:buChar char="•"/>
            </a:pPr>
            <a:r>
              <a:rPr lang="en-GB" b="1" dirty="0"/>
              <a:t>Post-Secondary Education:</a:t>
            </a:r>
            <a:r>
              <a:rPr lang="en-GB" dirty="0"/>
              <a:t> Limited private provision; primarily state-operated institutions - ITS, MCAST, UM, Post secondary schools for Matriculation. </a:t>
            </a:r>
          </a:p>
          <a:p>
            <a:pPr marL="0" indent="0">
              <a:buNone/>
            </a:pPr>
            <a:r>
              <a:rPr lang="en-GB" dirty="0"/>
              <a:t>This structure reflects Malta's commitment to providing diverse educational opportunities through collaboration between state and non-state actors.</a:t>
            </a:r>
          </a:p>
          <a:p>
            <a:endParaRPr lang="en-GB" dirty="0"/>
          </a:p>
        </p:txBody>
      </p:sp>
      <p:pic>
        <p:nvPicPr>
          <p:cNvPr id="4" name="Picture Placeholder 6" descr="malta_flag.jpg">
            <a:extLst>
              <a:ext uri="{FF2B5EF4-FFF2-40B4-BE49-F238E27FC236}">
                <a16:creationId xmlns:a16="http://schemas.microsoft.com/office/drawing/2014/main" id="{C73E7E3A-34AC-4E0D-BF8C-154A3355C969}"/>
              </a:ext>
            </a:extLst>
          </p:cNvPr>
          <p:cNvPicPr>
            <a:picLocks noChangeAspect="1"/>
          </p:cNvPicPr>
          <p:nvPr/>
        </p:nvPicPr>
        <p:blipFill>
          <a:blip r:embed="rId2"/>
          <a:srcRect t="13642" b="13642"/>
          <a:stretch>
            <a:fillRect/>
          </a:stretch>
        </p:blipFill>
        <p:spPr>
          <a:xfrm>
            <a:off x="10199338" y="0"/>
            <a:ext cx="2019794" cy="1510917"/>
          </a:xfrm>
          <a:prstGeom prst="rect">
            <a:avLst/>
          </a:prstGeom>
        </p:spPr>
      </p:pic>
    </p:spTree>
    <p:extLst>
      <p:ext uri="{BB962C8B-B14F-4D97-AF65-F5344CB8AC3E}">
        <p14:creationId xmlns:p14="http://schemas.microsoft.com/office/powerpoint/2010/main" val="3198373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84</TotalTime>
  <Words>1224</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PowerPoint Presentation</vt:lpstr>
      <vt:lpstr>Overview</vt:lpstr>
      <vt:lpstr>Presenting Malta</vt:lpstr>
      <vt:lpstr>PowerPoint Presentation</vt:lpstr>
      <vt:lpstr>PowerPoint Presentation</vt:lpstr>
      <vt:lpstr>Maltese Schools</vt:lpstr>
      <vt:lpstr>Language of Instruction</vt:lpstr>
      <vt:lpstr>School Characteristics</vt:lpstr>
      <vt:lpstr>Educational Structure</vt:lpstr>
      <vt:lpstr>Structure of the Maltese Educational System</vt:lpstr>
      <vt:lpstr>The MATSEC Board</vt:lpstr>
      <vt:lpstr>The SEC examinations…</vt:lpstr>
      <vt:lpstr>The Matriculation Certificate</vt:lpstr>
      <vt:lpstr>Access Arrangements…</vt:lpstr>
      <vt:lpstr>PowerPoint Presentation</vt:lpstr>
      <vt:lpstr>Policy and Legal Framework</vt:lpstr>
      <vt:lpstr>Assessment Possibilities</vt:lpstr>
      <vt:lpstr>Assessment Processes in Practice </vt:lpstr>
      <vt:lpstr>Strengths and Successes </vt:lpstr>
      <vt:lpstr>Challenges and Barriers</vt:lpstr>
      <vt:lpstr>Educational vs. Clinical Settings</vt:lpstr>
      <vt:lpstr>Emerging Trends and Innovations</vt:lpstr>
      <vt:lpstr>NGOs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2025-02-23T15:32:03Z</dcterms:created>
  <dcterms:modified xsi:type="dcterms:W3CDTF">2025-03-01T12:56:27Z</dcterms:modified>
</cp:coreProperties>
</file>